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4" r:id="rId3"/>
    <p:sldId id="258" r:id="rId4"/>
    <p:sldId id="259" r:id="rId5"/>
    <p:sldId id="260" r:id="rId6"/>
    <p:sldId id="261" r:id="rId7"/>
    <p:sldId id="311" r:id="rId8"/>
    <p:sldId id="274" r:id="rId9"/>
    <p:sldId id="288" r:id="rId10"/>
    <p:sldId id="262" r:id="rId11"/>
    <p:sldId id="276" r:id="rId12"/>
    <p:sldId id="312" r:id="rId13"/>
    <p:sldId id="273" r:id="rId14"/>
    <p:sldId id="278" r:id="rId15"/>
    <p:sldId id="313" r:id="rId16"/>
    <p:sldId id="277" r:id="rId17"/>
    <p:sldId id="314" r:id="rId18"/>
    <p:sldId id="308" r:id="rId19"/>
    <p:sldId id="315" r:id="rId20"/>
    <p:sldId id="264" r:id="rId21"/>
    <p:sldId id="279" r:id="rId22"/>
    <p:sldId id="271" r:id="rId23"/>
    <p:sldId id="266" r:id="rId24"/>
    <p:sldId id="31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CA9452-20CC-4EDB-F302-CEAAD23BAA74}" name="Raymaker, Anna L" initials="RAL" userId="S::araymaker3@gatech.edu::6b55a790-1850-4b54-8916-cc56292d408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76869"/>
  </p:normalViewPr>
  <p:slideViewPr>
    <p:cSldViewPr snapToGrid="0">
      <p:cViewPr varScale="1">
        <p:scale>
          <a:sx n="93" d="100"/>
          <a:sy n="93" d="100"/>
        </p:scale>
        <p:origin x="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83C587-7770-804C-A8F3-216EDC56ED72}" type="datetimeFigureOut">
              <a:rPr lang="en-US" smtClean="0"/>
              <a:t>10/12/25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E1016C-A13C-BC4B-AE26-2B96FD4F55F2}" type="slidenum">
              <a:rPr lang="en-US" smtClean="0"/>
              <a:t>‹#›</a:t>
            </a:fld>
            <a:endParaRPr lang="en-US"/>
          </a:p>
        </p:txBody>
      </p:sp>
    </p:spTree>
    <p:extLst>
      <p:ext uri="{BB962C8B-B14F-4D97-AF65-F5344CB8AC3E}">
        <p14:creationId xmlns:p14="http://schemas.microsoft.com/office/powerpoint/2010/main" val="4150312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be presenting our work interviewing mariners to understand their experiences with cybersecurity and cyber-attacks</a:t>
            </a:r>
          </a:p>
        </p:txBody>
      </p:sp>
      <p:sp>
        <p:nvSpPr>
          <p:cNvPr id="4" name="Slide Number Placeholder 3"/>
          <p:cNvSpPr>
            <a:spLocks noGrp="1"/>
          </p:cNvSpPr>
          <p:nvPr>
            <p:ph type="sldNum" sz="quarter" idx="5"/>
          </p:nvPr>
        </p:nvSpPr>
        <p:spPr/>
        <p:txBody>
          <a:bodyPr/>
          <a:lstStyle/>
          <a:p>
            <a:fld id="{A6E1016C-A13C-BC4B-AE26-2B96FD4F55F2}" type="slidenum">
              <a:rPr lang="en-US" smtClean="0"/>
              <a:t>1</a:t>
            </a:fld>
            <a:endParaRPr lang="en-US"/>
          </a:p>
        </p:txBody>
      </p:sp>
    </p:spTree>
    <p:extLst>
      <p:ext uri="{BB962C8B-B14F-4D97-AF65-F5344CB8AC3E}">
        <p14:creationId xmlns:p14="http://schemas.microsoft.com/office/powerpoint/2010/main" val="3792830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4BDC-727B-F6C5-11B8-B4E9F18D4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29A776-D7CF-FF8C-DBE4-1116B9CD5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5C6FB-BB30-CDB7-2C70-D7ADC3A00394}"/>
              </a:ext>
            </a:extLst>
          </p:cNvPr>
          <p:cNvSpPr>
            <a:spLocks noGrp="1"/>
          </p:cNvSpPr>
          <p:nvPr>
            <p:ph type="body" idx="1"/>
          </p:nvPr>
        </p:nvSpPr>
        <p:spPr/>
        <p:txBody>
          <a:bodyPr/>
          <a:lstStyle/>
          <a:p>
            <a:r>
              <a:rPr lang="en-US" dirty="0"/>
              <a:t>One thing we found is that younger mariners felt less prepared to navigate without GPS, though they also were better at operating electronic equipment. But if GPS goes out, they feel unable to navigate using traditional methods like celestial navigation.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heard this stuff (didn't ask directly about them). Emerging concerns that were surprisingly discussed with out prompting.</a:t>
            </a:r>
          </a:p>
          <a:p>
            <a:endParaRPr lang="en-US" dirty="0"/>
          </a:p>
          <a:p>
            <a:endParaRPr lang="en-US" dirty="0"/>
          </a:p>
          <a:p>
            <a:r>
              <a:rPr lang="en-US" sz="1200" kern="1200" dirty="0">
                <a:solidFill>
                  <a:schemeClr val="tx1"/>
                </a:solidFill>
                <a:effectLst/>
                <a:latin typeface="+mn-lt"/>
                <a:ea typeface="+mn-ea"/>
                <a:cs typeface="+mn-cs"/>
              </a:rPr>
              <a:t>“If you don’t have charts and you’re being spoofed, you’re a little screwed” (P18) </a:t>
            </a:r>
            <a:endParaRPr lang="en-US" dirty="0"/>
          </a:p>
          <a:p>
            <a:endParaRPr lang="en-US" dirty="0"/>
          </a:p>
        </p:txBody>
      </p:sp>
      <p:sp>
        <p:nvSpPr>
          <p:cNvPr id="4" name="Slide Number Placeholder 3">
            <a:extLst>
              <a:ext uri="{FF2B5EF4-FFF2-40B4-BE49-F238E27FC236}">
                <a16:creationId xmlns:a16="http://schemas.microsoft.com/office/drawing/2014/main" id="{F9CA9BE4-C215-C3D0-4B51-D063AC9CAC92}"/>
              </a:ext>
            </a:extLst>
          </p:cNvPr>
          <p:cNvSpPr>
            <a:spLocks noGrp="1"/>
          </p:cNvSpPr>
          <p:nvPr>
            <p:ph type="sldNum" sz="quarter" idx="5"/>
          </p:nvPr>
        </p:nvSpPr>
        <p:spPr/>
        <p:txBody>
          <a:bodyPr/>
          <a:lstStyle/>
          <a:p>
            <a:fld id="{A6E1016C-A13C-BC4B-AE26-2B96FD4F55F2}" type="slidenum">
              <a:rPr lang="en-US" smtClean="0"/>
              <a:t>14</a:t>
            </a:fld>
            <a:endParaRPr lang="en-US"/>
          </a:p>
        </p:txBody>
      </p:sp>
    </p:spTree>
    <p:extLst>
      <p:ext uri="{BB962C8B-B14F-4D97-AF65-F5344CB8AC3E}">
        <p14:creationId xmlns:p14="http://schemas.microsoft.com/office/powerpoint/2010/main" val="135090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55D4-7C1F-00FF-D93C-5A46253A7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EA74F-5C99-497C-5FA5-EDFF30CABB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B0B62-08F7-E4CF-5EDB-63AEFBBBD032}"/>
              </a:ext>
            </a:extLst>
          </p:cNvPr>
          <p:cNvSpPr>
            <a:spLocks noGrp="1"/>
          </p:cNvSpPr>
          <p:nvPr>
            <p:ph type="body" idx="1"/>
          </p:nvPr>
        </p:nvSpPr>
        <p:spPr/>
        <p:txBody>
          <a:bodyPr/>
          <a:lstStyle/>
          <a:p>
            <a:r>
              <a:rPr lang="en-US" dirty="0"/>
              <a:t>Cybersecurity training questions gave some overarching insights. Pasting passwords to the bottom of keyboards and plugging USBs into ship system.</a:t>
            </a:r>
          </a:p>
        </p:txBody>
      </p:sp>
      <p:sp>
        <p:nvSpPr>
          <p:cNvPr id="4" name="Slide Number Placeholder 3">
            <a:extLst>
              <a:ext uri="{FF2B5EF4-FFF2-40B4-BE49-F238E27FC236}">
                <a16:creationId xmlns:a16="http://schemas.microsoft.com/office/drawing/2014/main" id="{7E2600B8-C306-F0CD-F417-4C717D55D82C}"/>
              </a:ext>
            </a:extLst>
          </p:cNvPr>
          <p:cNvSpPr>
            <a:spLocks noGrp="1"/>
          </p:cNvSpPr>
          <p:nvPr>
            <p:ph type="sldNum" sz="quarter" idx="5"/>
          </p:nvPr>
        </p:nvSpPr>
        <p:spPr/>
        <p:txBody>
          <a:bodyPr/>
          <a:lstStyle/>
          <a:p>
            <a:fld id="{A6E1016C-A13C-BC4B-AE26-2B96FD4F55F2}" type="slidenum">
              <a:rPr lang="en-US" smtClean="0"/>
              <a:t>16</a:t>
            </a:fld>
            <a:endParaRPr lang="en-US"/>
          </a:p>
        </p:txBody>
      </p:sp>
    </p:spTree>
    <p:extLst>
      <p:ext uri="{BB962C8B-B14F-4D97-AF65-F5344CB8AC3E}">
        <p14:creationId xmlns:p14="http://schemas.microsoft.com/office/powerpoint/2010/main" val="957911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31E22-BA29-AEC0-A454-96F6954D1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31356-92CA-5BEE-8BF4-B77DA430C2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D338F-C322-66B9-8004-6DE52EB4E193}"/>
              </a:ext>
            </a:extLst>
          </p:cNvPr>
          <p:cNvSpPr>
            <a:spLocks noGrp="1"/>
          </p:cNvSpPr>
          <p:nvPr>
            <p:ph type="body" idx="1"/>
          </p:nvPr>
        </p:nvSpPr>
        <p:spPr/>
        <p:txBody>
          <a:bodyPr/>
          <a:lstStyle/>
          <a:p>
            <a:r>
              <a:rPr lang="en-US" dirty="0"/>
              <a:t>From questions on regulations we got other overarching insights. Only 10 mariners were even aware of the existence of cyber regulations. </a:t>
            </a:r>
          </a:p>
        </p:txBody>
      </p:sp>
      <p:sp>
        <p:nvSpPr>
          <p:cNvPr id="4" name="Slide Number Placeholder 3">
            <a:extLst>
              <a:ext uri="{FF2B5EF4-FFF2-40B4-BE49-F238E27FC236}">
                <a16:creationId xmlns:a16="http://schemas.microsoft.com/office/drawing/2014/main" id="{4D76CCD2-EFF1-8C9E-A926-9408A307B28F}"/>
              </a:ext>
            </a:extLst>
          </p:cNvPr>
          <p:cNvSpPr>
            <a:spLocks noGrp="1"/>
          </p:cNvSpPr>
          <p:nvPr>
            <p:ph type="sldNum" sz="quarter" idx="5"/>
          </p:nvPr>
        </p:nvSpPr>
        <p:spPr/>
        <p:txBody>
          <a:bodyPr/>
          <a:lstStyle/>
          <a:p>
            <a:fld id="{A6E1016C-A13C-BC4B-AE26-2B96FD4F55F2}" type="slidenum">
              <a:rPr lang="en-US" smtClean="0"/>
              <a:t>18</a:t>
            </a:fld>
            <a:endParaRPr lang="en-US"/>
          </a:p>
        </p:txBody>
      </p:sp>
    </p:spTree>
    <p:extLst>
      <p:ext uri="{BB962C8B-B14F-4D97-AF65-F5344CB8AC3E}">
        <p14:creationId xmlns:p14="http://schemas.microsoft.com/office/powerpoint/2010/main" val="349117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19</a:t>
            </a:fld>
            <a:endParaRPr lang="en-US"/>
          </a:p>
        </p:txBody>
      </p:sp>
    </p:spTree>
    <p:extLst>
      <p:ext uri="{BB962C8B-B14F-4D97-AF65-F5344CB8AC3E}">
        <p14:creationId xmlns:p14="http://schemas.microsoft.com/office/powerpoint/2010/main" val="603139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Clearly there is a lot to improve, but there are also clear ways we can help mariners as a community</a:t>
            </a:r>
          </a:p>
        </p:txBody>
      </p:sp>
      <p:sp>
        <p:nvSpPr>
          <p:cNvPr id="4" name="Slide Number Placeholder 3"/>
          <p:cNvSpPr>
            <a:spLocks noGrp="1"/>
          </p:cNvSpPr>
          <p:nvPr>
            <p:ph type="sldNum" sz="quarter" idx="5"/>
          </p:nvPr>
        </p:nvSpPr>
        <p:spPr/>
        <p:txBody>
          <a:bodyPr/>
          <a:lstStyle/>
          <a:p>
            <a:fld id="{A6E1016C-A13C-BC4B-AE26-2B96FD4F55F2}" type="slidenum">
              <a:rPr lang="en-US" smtClean="0"/>
              <a:t>20</a:t>
            </a:fld>
            <a:endParaRPr lang="en-US"/>
          </a:p>
        </p:txBody>
      </p:sp>
    </p:spTree>
    <p:extLst>
      <p:ext uri="{BB962C8B-B14F-4D97-AF65-F5344CB8AC3E}">
        <p14:creationId xmlns:p14="http://schemas.microsoft.com/office/powerpoint/2010/main" val="108129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A274F-8C6E-BB85-C847-830A0C814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91E49-68E3-9C7E-BD6F-51DB7A2A2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51269-72E8-29F0-6F8A-183CB1DB0FC6}"/>
              </a:ext>
            </a:extLst>
          </p:cNvPr>
          <p:cNvSpPr>
            <a:spLocks noGrp="1"/>
          </p:cNvSpPr>
          <p:nvPr>
            <p:ph type="body" idx="1"/>
          </p:nvPr>
        </p:nvSpPr>
        <p:spPr/>
        <p:txBody>
          <a:bodyPr/>
          <a:lstStyle/>
          <a:p>
            <a:r>
              <a:rPr lang="en-US" dirty="0"/>
              <a:t>Increase the connection between physical and cyber threats. If mariners better understand the physical consequences that cyber-attacks can have, they may treat it with the same seriousness as physical threats. </a:t>
            </a:r>
          </a:p>
          <a:p>
            <a:endParaRPr lang="en-US" dirty="0"/>
          </a:p>
          <a:p>
            <a:r>
              <a:rPr lang="en-US" dirty="0"/>
              <a:t>Mariners are not office workers and so office-aligned training is </a:t>
            </a:r>
            <a:r>
              <a:rPr lang="en-US" dirty="0" err="1"/>
              <a:t>conterproductive</a:t>
            </a:r>
            <a:r>
              <a:rPr lang="en-US" dirty="0"/>
              <a:t>.</a:t>
            </a:r>
          </a:p>
          <a:p>
            <a:endParaRPr lang="en-US" dirty="0"/>
          </a:p>
          <a:p>
            <a:r>
              <a:rPr lang="en-US" dirty="0"/>
              <a:t>For example, mariners mentioned new IAX standards describe how to secure newly built ships but not old ones. The standards should take existing ships and realistic conditions into account too.</a:t>
            </a:r>
          </a:p>
        </p:txBody>
      </p:sp>
      <p:sp>
        <p:nvSpPr>
          <p:cNvPr id="4" name="Slide Number Placeholder 3">
            <a:extLst>
              <a:ext uri="{FF2B5EF4-FFF2-40B4-BE49-F238E27FC236}">
                <a16:creationId xmlns:a16="http://schemas.microsoft.com/office/drawing/2014/main" id="{17000905-C105-BE94-52F8-1596F0F60180}"/>
              </a:ext>
            </a:extLst>
          </p:cNvPr>
          <p:cNvSpPr>
            <a:spLocks noGrp="1"/>
          </p:cNvSpPr>
          <p:nvPr>
            <p:ph type="sldNum" sz="quarter" idx="5"/>
          </p:nvPr>
        </p:nvSpPr>
        <p:spPr/>
        <p:txBody>
          <a:bodyPr/>
          <a:lstStyle/>
          <a:p>
            <a:fld id="{A6E1016C-A13C-BC4B-AE26-2B96FD4F55F2}" type="slidenum">
              <a:rPr lang="en-US" smtClean="0"/>
              <a:t>21</a:t>
            </a:fld>
            <a:endParaRPr lang="en-US"/>
          </a:p>
        </p:txBody>
      </p:sp>
    </p:spTree>
    <p:extLst>
      <p:ext uri="{BB962C8B-B14F-4D97-AF65-F5344CB8AC3E}">
        <p14:creationId xmlns:p14="http://schemas.microsoft.com/office/powerpoint/2010/main" val="2600879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align training, practice, and regulation,  </a:t>
            </a:r>
          </a:p>
          <a:p>
            <a:r>
              <a:rPr lang="en-US" dirty="0"/>
              <a:t>we can make the future of maritime cybersecurity brighter.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continue to research this area and help mariners by using their experiences in systematic research</a:t>
            </a:r>
          </a:p>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22</a:t>
            </a:fld>
            <a:endParaRPr lang="en-US"/>
          </a:p>
        </p:txBody>
      </p:sp>
    </p:spTree>
    <p:extLst>
      <p:ext uri="{BB962C8B-B14F-4D97-AF65-F5344CB8AC3E}">
        <p14:creationId xmlns:p14="http://schemas.microsoft.com/office/powerpoint/2010/main" val="37248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already using mariner insights to do follow-up work at Georgia Tech, including building a testbed that is representative of a real marine vessel. Feel free to chat with me after the talk about this more. </a:t>
            </a:r>
          </a:p>
        </p:txBody>
      </p:sp>
      <p:sp>
        <p:nvSpPr>
          <p:cNvPr id="4" name="Slide Number Placeholder 3"/>
          <p:cNvSpPr>
            <a:spLocks noGrp="1"/>
          </p:cNvSpPr>
          <p:nvPr>
            <p:ph type="sldNum" sz="quarter" idx="5"/>
          </p:nvPr>
        </p:nvSpPr>
        <p:spPr/>
        <p:txBody>
          <a:bodyPr/>
          <a:lstStyle/>
          <a:p>
            <a:fld id="{A6E1016C-A13C-BC4B-AE26-2B96FD4F55F2}" type="slidenum">
              <a:rPr lang="en-US" smtClean="0"/>
              <a:t>23</a:t>
            </a:fld>
            <a:endParaRPr lang="en-US"/>
          </a:p>
        </p:txBody>
      </p:sp>
    </p:spTree>
    <p:extLst>
      <p:ext uri="{BB962C8B-B14F-4D97-AF65-F5344CB8AC3E}">
        <p14:creationId xmlns:p14="http://schemas.microsoft.com/office/powerpoint/2010/main" val="3093977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Any questions?</a:t>
            </a:r>
          </a:p>
        </p:txBody>
      </p:sp>
      <p:sp>
        <p:nvSpPr>
          <p:cNvPr id="4" name="Slide Number Placeholder 3"/>
          <p:cNvSpPr>
            <a:spLocks noGrp="1"/>
          </p:cNvSpPr>
          <p:nvPr>
            <p:ph type="sldNum" sz="quarter" idx="5"/>
          </p:nvPr>
        </p:nvSpPr>
        <p:spPr/>
        <p:txBody>
          <a:bodyPr/>
          <a:lstStyle/>
          <a:p>
            <a:fld id="{A6E1016C-A13C-BC4B-AE26-2B96FD4F55F2}" type="slidenum">
              <a:rPr lang="en-US" smtClean="0"/>
              <a:t>24</a:t>
            </a:fld>
            <a:endParaRPr lang="en-US"/>
          </a:p>
        </p:txBody>
      </p:sp>
    </p:spTree>
    <p:extLst>
      <p:ext uri="{BB962C8B-B14F-4D97-AF65-F5344CB8AC3E}">
        <p14:creationId xmlns:p14="http://schemas.microsoft.com/office/powerpoint/2010/main" val="2547175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first major ransomware attacks on ships. </a:t>
            </a:r>
            <a:r>
              <a:rPr lang="en-US" sz="1200" kern="1200" dirty="0">
                <a:solidFill>
                  <a:schemeClr val="tx1"/>
                </a:solidFill>
                <a:effectLst/>
                <a:latin typeface="+mn-lt"/>
                <a:ea typeface="+mn-ea"/>
                <a:cs typeface="+mn-cs"/>
              </a:rPr>
              <a:t>At least within the U.S., this has already become an issue. U.S. DHS. Look for international call for maritime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6E1016C-A13C-BC4B-AE26-2B96FD4F55F2}" type="slidenum">
              <a:rPr lang="en-US" smtClean="0"/>
              <a:t>3</a:t>
            </a:fld>
            <a:endParaRPr lang="en-US"/>
          </a:p>
        </p:txBody>
      </p:sp>
    </p:spTree>
    <p:extLst>
      <p:ext uri="{BB962C8B-B14F-4D97-AF65-F5344CB8AC3E}">
        <p14:creationId xmlns:p14="http://schemas.microsoft.com/office/powerpoint/2010/main" val="125985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Not much and what has been done has only looked at narrow network protocols, has not been a broader look at the ecosystem (more positive)</a:t>
            </a:r>
          </a:p>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4</a:t>
            </a:fld>
            <a:endParaRPr lang="en-US"/>
          </a:p>
        </p:txBody>
      </p:sp>
    </p:spTree>
    <p:extLst>
      <p:ext uri="{BB962C8B-B14F-4D97-AF65-F5344CB8AC3E}">
        <p14:creationId xmlns:p14="http://schemas.microsoft.com/office/powerpoint/2010/main" val="3401113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are starting here, we need to get an idea for the problem space =&gt; human centered</a:t>
            </a:r>
          </a:p>
          <a:p>
            <a:r>
              <a:rPr lang="en-US" dirty="0"/>
              <a:t>Goal: Illuminate the problem space and see what problems mariners face in the wild</a:t>
            </a:r>
          </a:p>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5</a:t>
            </a:fld>
            <a:endParaRPr lang="en-US"/>
          </a:p>
        </p:txBody>
      </p:sp>
    </p:spTree>
    <p:extLst>
      <p:ext uri="{BB962C8B-B14F-4D97-AF65-F5344CB8AC3E}">
        <p14:creationId xmlns:p14="http://schemas.microsoft.com/office/powerpoint/2010/main" val="148495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7</a:t>
            </a:fld>
            <a:endParaRPr lang="en-US"/>
          </a:p>
        </p:txBody>
      </p:sp>
    </p:spTree>
    <p:extLst>
      <p:ext uri="{BB962C8B-B14F-4D97-AF65-F5344CB8AC3E}">
        <p14:creationId xmlns:p14="http://schemas.microsoft.com/office/powerpoint/2010/main" val="3509375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96EA1-5900-7FC1-B807-933695FD3B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FDC55-C954-502D-EA91-B8EF5E7268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643A53-0DD9-0668-90E1-E1976E40817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Talk about recruiting or the method more. 1 bullet for recruiting. Something about the analysis method. Qualitative coding (2 coders). Duplicate this slide and add participant demographics. Separate Method and Demographics.</a:t>
            </a:r>
          </a:p>
        </p:txBody>
      </p:sp>
      <p:sp>
        <p:nvSpPr>
          <p:cNvPr id="4" name="Slide Number Placeholder 3">
            <a:extLst>
              <a:ext uri="{FF2B5EF4-FFF2-40B4-BE49-F238E27FC236}">
                <a16:creationId xmlns:a16="http://schemas.microsoft.com/office/drawing/2014/main" id="{EE872A85-8FD9-6257-E896-37530494028A}"/>
              </a:ext>
            </a:extLst>
          </p:cNvPr>
          <p:cNvSpPr>
            <a:spLocks noGrp="1"/>
          </p:cNvSpPr>
          <p:nvPr>
            <p:ph type="sldNum" sz="quarter" idx="5"/>
          </p:nvPr>
        </p:nvSpPr>
        <p:spPr/>
        <p:txBody>
          <a:bodyPr/>
          <a:lstStyle/>
          <a:p>
            <a:fld id="{A6E1016C-A13C-BC4B-AE26-2B96FD4F55F2}" type="slidenum">
              <a:rPr lang="en-US" smtClean="0"/>
              <a:t>8</a:t>
            </a:fld>
            <a:endParaRPr lang="en-US"/>
          </a:p>
        </p:txBody>
      </p:sp>
    </p:spTree>
    <p:extLst>
      <p:ext uri="{BB962C8B-B14F-4D97-AF65-F5344CB8AC3E}">
        <p14:creationId xmlns:p14="http://schemas.microsoft.com/office/powerpoint/2010/main" val="4045817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820A5-5874-872F-81D7-D900D43F8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C1794-673B-F111-1C2C-050EC5408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B29B7-9FCB-1B21-89C1-45FDE7B2A32C}"/>
              </a:ext>
            </a:extLst>
          </p:cNvPr>
          <p:cNvSpPr>
            <a:spLocks noGrp="1"/>
          </p:cNvSpPr>
          <p:nvPr>
            <p:ph type="body" idx="1"/>
          </p:nvPr>
        </p:nvSpPr>
        <p:spPr/>
        <p:txBody>
          <a:bodyPr/>
          <a:lstStyle/>
          <a:p>
            <a:r>
              <a:rPr lang="en-US" dirty="0"/>
              <a:t>Interviewed 21 offer-level mariners semi-structured</a:t>
            </a:r>
          </a:p>
          <a:p>
            <a:r>
              <a:rPr lang="en-US" dirty="0"/>
              <a:t>Captains, 1</a:t>
            </a:r>
            <a:r>
              <a:rPr lang="en-US" baseline="30000" dirty="0"/>
              <a:t>st</a:t>
            </a:r>
            <a:r>
              <a:rPr lang="en-US" dirty="0"/>
              <a:t> mates, Engineers</a:t>
            </a:r>
          </a:p>
          <a:p>
            <a:r>
              <a:rPr lang="en-US" dirty="0"/>
              <a:t>Some military some not</a:t>
            </a:r>
          </a:p>
          <a:p>
            <a:r>
              <a:rPr lang="en-US" dirty="0"/>
              <a:t>All age ranges</a:t>
            </a:r>
          </a:p>
          <a:p>
            <a:r>
              <a:rPr lang="en-US" dirty="0"/>
              <a:t>Many different ship experiences (Cargo, buoy tender, under sea cable laying) =&gt; still hit saturation </a:t>
            </a:r>
            <a:r>
              <a:rPr lang="en-US" dirty="0" err="1"/>
              <a:t>bc</a:t>
            </a:r>
            <a:r>
              <a:rPr lang="en-US" dirty="0"/>
              <a:t> common themes</a:t>
            </a:r>
          </a:p>
          <a:p>
            <a:endParaRPr lang="en-US" dirty="0"/>
          </a:p>
        </p:txBody>
      </p:sp>
      <p:sp>
        <p:nvSpPr>
          <p:cNvPr id="4" name="Slide Number Placeholder 3">
            <a:extLst>
              <a:ext uri="{FF2B5EF4-FFF2-40B4-BE49-F238E27FC236}">
                <a16:creationId xmlns:a16="http://schemas.microsoft.com/office/drawing/2014/main" id="{477F5BBF-691A-5D75-3B13-8AC876B73DDA}"/>
              </a:ext>
            </a:extLst>
          </p:cNvPr>
          <p:cNvSpPr>
            <a:spLocks noGrp="1"/>
          </p:cNvSpPr>
          <p:nvPr>
            <p:ph type="sldNum" sz="quarter" idx="5"/>
          </p:nvPr>
        </p:nvSpPr>
        <p:spPr/>
        <p:txBody>
          <a:bodyPr/>
          <a:lstStyle/>
          <a:p>
            <a:fld id="{A6E1016C-A13C-BC4B-AE26-2B96FD4F55F2}" type="slidenum">
              <a:rPr lang="en-US" smtClean="0"/>
              <a:t>9</a:t>
            </a:fld>
            <a:endParaRPr lang="en-US"/>
          </a:p>
        </p:txBody>
      </p:sp>
    </p:spTree>
    <p:extLst>
      <p:ext uri="{BB962C8B-B14F-4D97-AF65-F5344CB8AC3E}">
        <p14:creationId xmlns:p14="http://schemas.microsoft.com/office/powerpoint/2010/main" val="976252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085BA-CBED-97BE-A191-5BB094F977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C8272-B325-9A2A-ACCD-DDDC8B4BD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76FC1-9958-8768-581F-C3507D8979E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Structure up front. One of the challenges we learned. Very unique + security consequences.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 Time Left for Cybersecurity"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 lot of things that compete with cybersecurity for a mariner's attention....</a:t>
            </a:r>
          </a:p>
          <a:p>
            <a:endParaRPr lang="en-US" dirty="0"/>
          </a:p>
        </p:txBody>
      </p:sp>
      <p:sp>
        <p:nvSpPr>
          <p:cNvPr id="4" name="Slide Number Placeholder 3">
            <a:extLst>
              <a:ext uri="{FF2B5EF4-FFF2-40B4-BE49-F238E27FC236}">
                <a16:creationId xmlns:a16="http://schemas.microsoft.com/office/drawing/2014/main" id="{A2BC2A40-82AD-2543-4C58-B6BF6B27C605}"/>
              </a:ext>
            </a:extLst>
          </p:cNvPr>
          <p:cNvSpPr>
            <a:spLocks noGrp="1"/>
          </p:cNvSpPr>
          <p:nvPr>
            <p:ph type="sldNum" sz="quarter" idx="5"/>
          </p:nvPr>
        </p:nvSpPr>
        <p:spPr/>
        <p:txBody>
          <a:bodyPr/>
          <a:lstStyle/>
          <a:p>
            <a:fld id="{A6E1016C-A13C-BC4B-AE26-2B96FD4F55F2}" type="slidenum">
              <a:rPr lang="en-US" smtClean="0"/>
              <a:t>11</a:t>
            </a:fld>
            <a:endParaRPr lang="en-US"/>
          </a:p>
        </p:txBody>
      </p:sp>
    </p:spTree>
    <p:extLst>
      <p:ext uri="{BB962C8B-B14F-4D97-AF65-F5344CB8AC3E}">
        <p14:creationId xmlns:p14="http://schemas.microsoft.com/office/powerpoint/2010/main" val="2017337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Mariners organize threats by when they feel vulnerable on ship. </a:t>
            </a:r>
          </a:p>
          <a:p>
            <a:endParaRPr lang="en-US" dirty="0"/>
          </a:p>
        </p:txBody>
      </p:sp>
      <p:sp>
        <p:nvSpPr>
          <p:cNvPr id="4" name="Slide Number Placeholder 3"/>
          <p:cNvSpPr>
            <a:spLocks noGrp="1"/>
          </p:cNvSpPr>
          <p:nvPr>
            <p:ph type="sldNum" sz="quarter" idx="5"/>
          </p:nvPr>
        </p:nvSpPr>
        <p:spPr/>
        <p:txBody>
          <a:bodyPr/>
          <a:lstStyle/>
          <a:p>
            <a:fld id="{A6E1016C-A13C-BC4B-AE26-2B96FD4F55F2}" type="slidenum">
              <a:rPr lang="en-US" smtClean="0"/>
              <a:t>13</a:t>
            </a:fld>
            <a:endParaRPr lang="en-US"/>
          </a:p>
        </p:txBody>
      </p:sp>
    </p:spTree>
    <p:extLst>
      <p:ext uri="{BB962C8B-B14F-4D97-AF65-F5344CB8AC3E}">
        <p14:creationId xmlns:p14="http://schemas.microsoft.com/office/powerpoint/2010/main" val="1644633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4080-0270-17A6-DBED-14B3E2061D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D088F2-2EAB-105D-4D66-90A34EE0B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E664D7-F976-9E70-390E-4482093EA7A6}"/>
              </a:ext>
            </a:extLst>
          </p:cNvPr>
          <p:cNvSpPr>
            <a:spLocks noGrp="1"/>
          </p:cNvSpPr>
          <p:nvPr>
            <p:ph type="dt" sz="half" idx="10"/>
          </p:nvPr>
        </p:nvSpPr>
        <p:spPr/>
        <p:txBody>
          <a:bodyPr/>
          <a:lstStyle/>
          <a:p>
            <a:fld id="{A8E5CD93-F736-C440-B39C-F0794C1C5804}" type="datetime1">
              <a:rPr lang="en-US" smtClean="0"/>
              <a:t>10/12/25</a:t>
            </a:fld>
            <a:endParaRPr lang="en-US"/>
          </a:p>
        </p:txBody>
      </p:sp>
      <p:sp>
        <p:nvSpPr>
          <p:cNvPr id="5" name="Footer Placeholder 4">
            <a:extLst>
              <a:ext uri="{FF2B5EF4-FFF2-40B4-BE49-F238E27FC236}">
                <a16:creationId xmlns:a16="http://schemas.microsoft.com/office/drawing/2014/main" id="{0D878ABF-A509-0121-1A7A-F1720EF20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FDAF6-CB5B-AB87-7707-EEAFEE4DCF88}"/>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107951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693B-D212-5E49-B337-639A27317F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20A900-D4F6-73DD-70A2-D2CE477F3B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0B4D8-407D-BB65-7005-23A79132AED8}"/>
              </a:ext>
            </a:extLst>
          </p:cNvPr>
          <p:cNvSpPr>
            <a:spLocks noGrp="1"/>
          </p:cNvSpPr>
          <p:nvPr>
            <p:ph type="dt" sz="half" idx="10"/>
          </p:nvPr>
        </p:nvSpPr>
        <p:spPr/>
        <p:txBody>
          <a:bodyPr/>
          <a:lstStyle/>
          <a:p>
            <a:fld id="{71A495C2-4A35-1347-BA91-1D190FF5B7E2}" type="datetime1">
              <a:rPr lang="en-US" smtClean="0"/>
              <a:t>10/12/25</a:t>
            </a:fld>
            <a:endParaRPr lang="en-US"/>
          </a:p>
        </p:txBody>
      </p:sp>
      <p:sp>
        <p:nvSpPr>
          <p:cNvPr id="5" name="Footer Placeholder 4">
            <a:extLst>
              <a:ext uri="{FF2B5EF4-FFF2-40B4-BE49-F238E27FC236}">
                <a16:creationId xmlns:a16="http://schemas.microsoft.com/office/drawing/2014/main" id="{ED4D2B4C-2197-5914-17C7-D960A2C64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C5D3A-567D-ECF9-5608-34822885C6C6}"/>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2524931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8617C3-3F0C-3021-1F00-5E0BAEAD9B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6252BC-FBF1-0817-62C2-876A926540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27AC2-6E3A-06C0-D013-B70D292BD113}"/>
              </a:ext>
            </a:extLst>
          </p:cNvPr>
          <p:cNvSpPr>
            <a:spLocks noGrp="1"/>
          </p:cNvSpPr>
          <p:nvPr>
            <p:ph type="dt" sz="half" idx="10"/>
          </p:nvPr>
        </p:nvSpPr>
        <p:spPr/>
        <p:txBody>
          <a:bodyPr/>
          <a:lstStyle/>
          <a:p>
            <a:fld id="{E005F17A-D396-B344-96C5-7E8AA19F6672}" type="datetime1">
              <a:rPr lang="en-US" smtClean="0"/>
              <a:t>10/12/25</a:t>
            </a:fld>
            <a:endParaRPr lang="en-US"/>
          </a:p>
        </p:txBody>
      </p:sp>
      <p:sp>
        <p:nvSpPr>
          <p:cNvPr id="5" name="Footer Placeholder 4">
            <a:extLst>
              <a:ext uri="{FF2B5EF4-FFF2-40B4-BE49-F238E27FC236}">
                <a16:creationId xmlns:a16="http://schemas.microsoft.com/office/drawing/2014/main" id="{30E047DF-17D6-8A2E-1FD1-96711EA1E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FE8EF-7B22-C8D6-A97B-2BF2249D0A2E}"/>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122163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32C7-F2E9-284F-D08B-54618E439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BCA326-4F85-AC9B-BF3E-FE4566787C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F2DF5D-32A3-1A49-9A7C-F76238FDFD77}"/>
              </a:ext>
            </a:extLst>
          </p:cNvPr>
          <p:cNvSpPr>
            <a:spLocks noGrp="1"/>
          </p:cNvSpPr>
          <p:nvPr>
            <p:ph type="dt" sz="half" idx="10"/>
          </p:nvPr>
        </p:nvSpPr>
        <p:spPr/>
        <p:txBody>
          <a:bodyPr/>
          <a:lstStyle/>
          <a:p>
            <a:fld id="{F72291C4-55DA-4D4A-80CF-5536A352D56A}" type="datetime1">
              <a:rPr lang="en-US" smtClean="0"/>
              <a:t>10/12/25</a:t>
            </a:fld>
            <a:endParaRPr lang="en-US"/>
          </a:p>
        </p:txBody>
      </p:sp>
      <p:sp>
        <p:nvSpPr>
          <p:cNvPr id="5" name="Footer Placeholder 4">
            <a:extLst>
              <a:ext uri="{FF2B5EF4-FFF2-40B4-BE49-F238E27FC236}">
                <a16:creationId xmlns:a16="http://schemas.microsoft.com/office/drawing/2014/main" id="{60E36E28-0B46-A691-1ED1-4DFDD9A5E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8A675-2B1D-89EB-B751-9B6C11EC78F7}"/>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155723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6F27D-F762-13C8-7DB5-299C20226E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B013D-25C5-7089-F551-00F6BE77F3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F9B036-0FCF-CC5B-658D-2F1A6ADC2D83}"/>
              </a:ext>
            </a:extLst>
          </p:cNvPr>
          <p:cNvSpPr>
            <a:spLocks noGrp="1"/>
          </p:cNvSpPr>
          <p:nvPr>
            <p:ph type="dt" sz="half" idx="10"/>
          </p:nvPr>
        </p:nvSpPr>
        <p:spPr/>
        <p:txBody>
          <a:bodyPr/>
          <a:lstStyle/>
          <a:p>
            <a:fld id="{E64727E3-B70F-1947-9540-481EB7849CC4}" type="datetime1">
              <a:rPr lang="en-US" smtClean="0"/>
              <a:t>10/12/25</a:t>
            </a:fld>
            <a:endParaRPr lang="en-US"/>
          </a:p>
        </p:txBody>
      </p:sp>
      <p:sp>
        <p:nvSpPr>
          <p:cNvPr id="5" name="Footer Placeholder 4">
            <a:extLst>
              <a:ext uri="{FF2B5EF4-FFF2-40B4-BE49-F238E27FC236}">
                <a16:creationId xmlns:a16="http://schemas.microsoft.com/office/drawing/2014/main" id="{3EFB3758-3CCC-7620-324F-4FF46301F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1739-4CCD-3662-5B73-3B770749E48C}"/>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3209994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FB37-3994-0E2C-E6B9-D3168CA1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31E46B-0BDA-291C-2398-085B74A95D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5FB0A4-1A4C-3F4B-FDEE-4E5BC153C3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4EB2E-84BD-28C6-7238-23692CF5C1BB}"/>
              </a:ext>
            </a:extLst>
          </p:cNvPr>
          <p:cNvSpPr>
            <a:spLocks noGrp="1"/>
          </p:cNvSpPr>
          <p:nvPr>
            <p:ph type="dt" sz="half" idx="10"/>
          </p:nvPr>
        </p:nvSpPr>
        <p:spPr/>
        <p:txBody>
          <a:bodyPr/>
          <a:lstStyle/>
          <a:p>
            <a:fld id="{473A7DAD-DE02-9E4B-B5CF-B2FE98B311DB}" type="datetime1">
              <a:rPr lang="en-US" smtClean="0"/>
              <a:t>10/12/25</a:t>
            </a:fld>
            <a:endParaRPr lang="en-US"/>
          </a:p>
        </p:txBody>
      </p:sp>
      <p:sp>
        <p:nvSpPr>
          <p:cNvPr id="6" name="Footer Placeholder 5">
            <a:extLst>
              <a:ext uri="{FF2B5EF4-FFF2-40B4-BE49-F238E27FC236}">
                <a16:creationId xmlns:a16="http://schemas.microsoft.com/office/drawing/2014/main" id="{DCD3E501-9614-707E-862D-9F26C0FA5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1752B-03EA-5F98-6F34-B11B1B6B79AE}"/>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134579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3A38-6236-CA13-90FA-66068F6CCE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9E042-A2F0-4844-63D0-C1546E5B91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F71ED6-6DF8-35C2-5472-4F9ECBACC6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8B9C25-0662-7194-8DDC-7927229E8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604A7-BF96-0358-2C09-868E6BC78A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FC7B5C8-6498-B063-4D15-D526C3511DDF}"/>
              </a:ext>
            </a:extLst>
          </p:cNvPr>
          <p:cNvSpPr>
            <a:spLocks noGrp="1"/>
          </p:cNvSpPr>
          <p:nvPr>
            <p:ph type="dt" sz="half" idx="10"/>
          </p:nvPr>
        </p:nvSpPr>
        <p:spPr/>
        <p:txBody>
          <a:bodyPr/>
          <a:lstStyle/>
          <a:p>
            <a:fld id="{9BE824B4-A316-4B42-9353-E2EB10431554}" type="datetime1">
              <a:rPr lang="en-US" smtClean="0"/>
              <a:t>10/12/25</a:t>
            </a:fld>
            <a:endParaRPr lang="en-US"/>
          </a:p>
        </p:txBody>
      </p:sp>
      <p:sp>
        <p:nvSpPr>
          <p:cNvPr id="8" name="Footer Placeholder 7">
            <a:extLst>
              <a:ext uri="{FF2B5EF4-FFF2-40B4-BE49-F238E27FC236}">
                <a16:creationId xmlns:a16="http://schemas.microsoft.com/office/drawing/2014/main" id="{6370A25A-F83C-D58A-698C-8DEB28600A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D36F49-673F-A42E-3D66-90DACB44BAAE}"/>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2629463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4F2D-6608-FED8-44AA-458675F06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FCDC7D-F65E-4F24-94CF-5D20E16689BA}"/>
              </a:ext>
            </a:extLst>
          </p:cNvPr>
          <p:cNvSpPr>
            <a:spLocks noGrp="1"/>
          </p:cNvSpPr>
          <p:nvPr>
            <p:ph type="dt" sz="half" idx="10"/>
          </p:nvPr>
        </p:nvSpPr>
        <p:spPr/>
        <p:txBody>
          <a:bodyPr/>
          <a:lstStyle/>
          <a:p>
            <a:fld id="{AB04AD4E-6B84-5041-BE1E-F86CDB5CE8A2}" type="datetime1">
              <a:rPr lang="en-US" smtClean="0"/>
              <a:t>10/12/25</a:t>
            </a:fld>
            <a:endParaRPr lang="en-US"/>
          </a:p>
        </p:txBody>
      </p:sp>
      <p:sp>
        <p:nvSpPr>
          <p:cNvPr id="4" name="Footer Placeholder 3">
            <a:extLst>
              <a:ext uri="{FF2B5EF4-FFF2-40B4-BE49-F238E27FC236}">
                <a16:creationId xmlns:a16="http://schemas.microsoft.com/office/drawing/2014/main" id="{715768A1-A286-1992-68F2-051FE00193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AA9AB0-740B-463F-09B2-2CEE7865226F}"/>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628573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BE219-40FE-BF8A-468B-EE36E3EA23DC}"/>
              </a:ext>
            </a:extLst>
          </p:cNvPr>
          <p:cNvSpPr>
            <a:spLocks noGrp="1"/>
          </p:cNvSpPr>
          <p:nvPr>
            <p:ph type="dt" sz="half" idx="10"/>
          </p:nvPr>
        </p:nvSpPr>
        <p:spPr/>
        <p:txBody>
          <a:bodyPr/>
          <a:lstStyle/>
          <a:p>
            <a:fld id="{122B48A7-6E22-8841-85E4-8FF1B79FBB79}" type="datetime1">
              <a:rPr lang="en-US" smtClean="0"/>
              <a:t>10/12/25</a:t>
            </a:fld>
            <a:endParaRPr lang="en-US"/>
          </a:p>
        </p:txBody>
      </p:sp>
      <p:sp>
        <p:nvSpPr>
          <p:cNvPr id="3" name="Footer Placeholder 2">
            <a:extLst>
              <a:ext uri="{FF2B5EF4-FFF2-40B4-BE49-F238E27FC236}">
                <a16:creationId xmlns:a16="http://schemas.microsoft.com/office/drawing/2014/main" id="{AF00ACCA-7DDE-2D7C-56D6-B25C2AD9E2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BEF6A-A7F4-3EFD-0007-CDCF7CA6B116}"/>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341408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8C34-9EF9-DF60-9C78-82ECFA4D8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7D484E-DA2A-881D-1DD6-A0EF9E023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547886-7C9D-F398-8F4C-409446E477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BFE53-6D12-2B4C-DEE0-F4C6EF4A0B75}"/>
              </a:ext>
            </a:extLst>
          </p:cNvPr>
          <p:cNvSpPr>
            <a:spLocks noGrp="1"/>
          </p:cNvSpPr>
          <p:nvPr>
            <p:ph type="dt" sz="half" idx="10"/>
          </p:nvPr>
        </p:nvSpPr>
        <p:spPr/>
        <p:txBody>
          <a:bodyPr/>
          <a:lstStyle/>
          <a:p>
            <a:fld id="{A0188C22-FA74-D24D-8BD5-9FF4ACC2172C}" type="datetime1">
              <a:rPr lang="en-US" smtClean="0"/>
              <a:t>10/12/25</a:t>
            </a:fld>
            <a:endParaRPr lang="en-US"/>
          </a:p>
        </p:txBody>
      </p:sp>
      <p:sp>
        <p:nvSpPr>
          <p:cNvPr id="6" name="Footer Placeholder 5">
            <a:extLst>
              <a:ext uri="{FF2B5EF4-FFF2-40B4-BE49-F238E27FC236}">
                <a16:creationId xmlns:a16="http://schemas.microsoft.com/office/drawing/2014/main" id="{BA07BB11-C1F0-A0D2-9110-B4A6A5F38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836ED-7B03-7BCE-0AA5-3F41CD5169DE}"/>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41310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7C52-86EC-EC3C-B030-19BB736293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C35546-17B3-2504-6EE0-9E326BF62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9FA811-67DC-FDE6-A839-CA8BEE164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190E9-5BC3-46A3-5E42-89D2A4EB360F}"/>
              </a:ext>
            </a:extLst>
          </p:cNvPr>
          <p:cNvSpPr>
            <a:spLocks noGrp="1"/>
          </p:cNvSpPr>
          <p:nvPr>
            <p:ph type="dt" sz="half" idx="10"/>
          </p:nvPr>
        </p:nvSpPr>
        <p:spPr/>
        <p:txBody>
          <a:bodyPr/>
          <a:lstStyle/>
          <a:p>
            <a:fld id="{8E9F4DC6-DF5E-734D-B9C8-C8254C5D3708}" type="datetime1">
              <a:rPr lang="en-US" smtClean="0"/>
              <a:t>10/12/25</a:t>
            </a:fld>
            <a:endParaRPr lang="en-US"/>
          </a:p>
        </p:txBody>
      </p:sp>
      <p:sp>
        <p:nvSpPr>
          <p:cNvPr id="6" name="Footer Placeholder 5">
            <a:extLst>
              <a:ext uri="{FF2B5EF4-FFF2-40B4-BE49-F238E27FC236}">
                <a16:creationId xmlns:a16="http://schemas.microsoft.com/office/drawing/2014/main" id="{224D8108-1D8D-B6D2-0471-F29613227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1EF49-64C8-22D3-3D68-4E4C1A5882C2}"/>
              </a:ext>
            </a:extLst>
          </p:cNvPr>
          <p:cNvSpPr>
            <a:spLocks noGrp="1"/>
          </p:cNvSpPr>
          <p:nvPr>
            <p:ph type="sldNum" sz="quarter" idx="12"/>
          </p:nvPr>
        </p:nvSpPr>
        <p:spPr/>
        <p:txBody>
          <a:bodyPr/>
          <a:lstStyle/>
          <a:p>
            <a:fld id="{3FD3752D-19B1-E742-A05C-C131EC29DD8C}" type="slidenum">
              <a:rPr lang="en-US" smtClean="0"/>
              <a:t>‹#›</a:t>
            </a:fld>
            <a:endParaRPr lang="en-US"/>
          </a:p>
        </p:txBody>
      </p:sp>
    </p:spTree>
    <p:extLst>
      <p:ext uri="{BB962C8B-B14F-4D97-AF65-F5344CB8AC3E}">
        <p14:creationId xmlns:p14="http://schemas.microsoft.com/office/powerpoint/2010/main" val="53820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DA6FF0-BEF8-6317-ADB3-1CB72CB8A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0A60E8-3797-B1E1-FC3F-8B01CD79D3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906A2-AA69-CDBD-CF69-6AEE9E1D8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8F7028-7957-4749-A5B4-784A5F87AD9E}" type="datetime1">
              <a:rPr lang="en-US" smtClean="0"/>
              <a:t>10/12/25</a:t>
            </a:fld>
            <a:endParaRPr lang="en-US"/>
          </a:p>
        </p:txBody>
      </p:sp>
      <p:sp>
        <p:nvSpPr>
          <p:cNvPr id="5" name="Footer Placeholder 4">
            <a:extLst>
              <a:ext uri="{FF2B5EF4-FFF2-40B4-BE49-F238E27FC236}">
                <a16:creationId xmlns:a16="http://schemas.microsoft.com/office/drawing/2014/main" id="{5CFD5BD6-19A5-B558-C7FC-D8967BE43D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2A4D8B-635D-7766-050B-3E0236A23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D3752D-19B1-E742-A05C-C131EC29DD8C}" type="slidenum">
              <a:rPr lang="en-US" smtClean="0"/>
              <a:t>‹#›</a:t>
            </a:fld>
            <a:endParaRPr lang="en-US"/>
          </a:p>
        </p:txBody>
      </p:sp>
    </p:spTree>
    <p:extLst>
      <p:ext uri="{BB962C8B-B14F-4D97-AF65-F5344CB8AC3E}">
        <p14:creationId xmlns:p14="http://schemas.microsoft.com/office/powerpoint/2010/main" val="2126391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8.xml"/><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0.xml"/><Relationship Id="rId7" Type="http://schemas.openxmlformats.org/officeDocument/2006/relationships/image" Target="../media/image25.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png"/><Relationship Id="rId11" Type="http://schemas.openxmlformats.org/officeDocument/2006/relationships/image" Target="../media/image30.png"/><Relationship Id="rId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5.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mailto:araymaker3@gatech.edu" TargetMode="Externa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2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DBC1-DB1A-A4C2-FABE-7679675B7AFE}"/>
              </a:ext>
            </a:extLst>
          </p:cNvPr>
          <p:cNvSpPr>
            <a:spLocks noGrp="1"/>
          </p:cNvSpPr>
          <p:nvPr>
            <p:ph type="ctrTitle"/>
          </p:nvPr>
        </p:nvSpPr>
        <p:spPr/>
        <p:txBody>
          <a:bodyPr>
            <a:normAutofit fontScale="90000"/>
          </a:bodyPr>
          <a:lstStyle/>
          <a:p>
            <a:r>
              <a:rPr lang="en-US" dirty="0"/>
              <a:t>A Sea of Cyber Threats: Maritime Cybersecurity from the Perspective of Mariners</a:t>
            </a:r>
          </a:p>
        </p:txBody>
      </p:sp>
      <p:sp>
        <p:nvSpPr>
          <p:cNvPr id="3" name="Subtitle 2">
            <a:extLst>
              <a:ext uri="{FF2B5EF4-FFF2-40B4-BE49-F238E27FC236}">
                <a16:creationId xmlns:a16="http://schemas.microsoft.com/office/drawing/2014/main" id="{DC0162D8-8353-EE35-13DD-FB2301428841}"/>
              </a:ext>
            </a:extLst>
          </p:cNvPr>
          <p:cNvSpPr>
            <a:spLocks noGrp="1"/>
          </p:cNvSpPr>
          <p:nvPr>
            <p:ph type="subTitle" idx="1"/>
          </p:nvPr>
        </p:nvSpPr>
        <p:spPr>
          <a:xfrm>
            <a:off x="1524000" y="3844409"/>
            <a:ext cx="9144000" cy="1655762"/>
          </a:xfrm>
        </p:spPr>
        <p:txBody>
          <a:bodyPr/>
          <a:lstStyle/>
          <a:p>
            <a:r>
              <a:rPr lang="en-US" b="1" u="sng" dirty="0"/>
              <a:t>Anna Raymaker</a:t>
            </a:r>
            <a:r>
              <a:rPr lang="en-US" dirty="0"/>
              <a:t>, Akshaya Kumar, </a:t>
            </a:r>
            <a:r>
              <a:rPr lang="en-US" dirty="0" err="1"/>
              <a:t>Miuyin</a:t>
            </a:r>
            <a:r>
              <a:rPr lang="en-US" dirty="0"/>
              <a:t> Yong Wong, Ryan Pickren, Animesh </a:t>
            </a:r>
            <a:r>
              <a:rPr lang="en-US" dirty="0" err="1"/>
              <a:t>Chhotaray</a:t>
            </a:r>
            <a:r>
              <a:rPr lang="en-US" dirty="0"/>
              <a:t>, Frank Li, Saman </a:t>
            </a:r>
            <a:r>
              <a:rPr lang="en-US" dirty="0" err="1"/>
              <a:t>Zonouz</a:t>
            </a:r>
            <a:r>
              <a:rPr lang="en-US" dirty="0"/>
              <a:t>, Raheem Beyah</a:t>
            </a:r>
          </a:p>
        </p:txBody>
      </p:sp>
      <p:pic>
        <p:nvPicPr>
          <p:cNvPr id="6" name="Picture 5">
            <a:extLst>
              <a:ext uri="{FF2B5EF4-FFF2-40B4-BE49-F238E27FC236}">
                <a16:creationId xmlns:a16="http://schemas.microsoft.com/office/drawing/2014/main" id="{9394A2C6-307B-48E2-D68C-1166BD855DD0}"/>
              </a:ext>
            </a:extLst>
          </p:cNvPr>
          <p:cNvPicPr>
            <a:picLocks noChangeAspect="1"/>
          </p:cNvPicPr>
          <p:nvPr/>
        </p:nvPicPr>
        <p:blipFill>
          <a:blip r:embed="rId3"/>
          <a:stretch>
            <a:fillRect/>
          </a:stretch>
        </p:blipFill>
        <p:spPr>
          <a:xfrm>
            <a:off x="3581401" y="4929187"/>
            <a:ext cx="4572000" cy="1612900"/>
          </a:xfrm>
          <a:prstGeom prst="rect">
            <a:avLst/>
          </a:prstGeom>
        </p:spPr>
      </p:pic>
      <p:sp>
        <p:nvSpPr>
          <p:cNvPr id="4" name="Slide Number Placeholder 14">
            <a:extLst>
              <a:ext uri="{FF2B5EF4-FFF2-40B4-BE49-F238E27FC236}">
                <a16:creationId xmlns:a16="http://schemas.microsoft.com/office/drawing/2014/main" id="{38737C2A-37F6-ACB7-794B-06EA9CD6395D}"/>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a:t>
            </a:fld>
            <a:endParaRPr lang="en-US" dirty="0"/>
          </a:p>
        </p:txBody>
      </p:sp>
    </p:spTree>
    <p:extLst>
      <p:ext uri="{BB962C8B-B14F-4D97-AF65-F5344CB8AC3E}">
        <p14:creationId xmlns:p14="http://schemas.microsoft.com/office/powerpoint/2010/main" val="3143324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7721F-6A0A-64B5-C2E9-44546E231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BCF06-5A4D-04B5-9C77-FB07CBEDA31A}"/>
              </a:ext>
            </a:extLst>
          </p:cNvPr>
          <p:cNvSpPr>
            <a:spLocks noGrp="1"/>
          </p:cNvSpPr>
          <p:nvPr>
            <p:ph type="title"/>
          </p:nvPr>
        </p:nvSpPr>
        <p:spPr>
          <a:xfrm>
            <a:off x="838200" y="18255"/>
            <a:ext cx="10515600" cy="1325563"/>
          </a:xfrm>
        </p:spPr>
        <p:txBody>
          <a:bodyPr/>
          <a:lstStyle/>
          <a:p>
            <a:r>
              <a:rPr lang="en-US"/>
              <a:t>What did we find?</a:t>
            </a:r>
            <a:endParaRPr lang="en-US" dirty="0"/>
          </a:p>
        </p:txBody>
      </p:sp>
      <p:sp>
        <p:nvSpPr>
          <p:cNvPr id="3" name="Content Placeholder 2">
            <a:extLst>
              <a:ext uri="{FF2B5EF4-FFF2-40B4-BE49-F238E27FC236}">
                <a16:creationId xmlns:a16="http://schemas.microsoft.com/office/drawing/2014/main" id="{E9FFB202-C993-BFBC-4ADC-0A9300035001}"/>
              </a:ext>
            </a:extLst>
          </p:cNvPr>
          <p:cNvSpPr>
            <a:spLocks noGrp="1"/>
          </p:cNvSpPr>
          <p:nvPr>
            <p:ph idx="1"/>
          </p:nvPr>
        </p:nvSpPr>
        <p:spPr>
          <a:xfrm>
            <a:off x="838200" y="1343818"/>
            <a:ext cx="3825240" cy="4855814"/>
          </a:xfrm>
        </p:spPr>
        <p:txBody>
          <a:bodyPr/>
          <a:lstStyle/>
          <a:p>
            <a:pPr marL="0" indent="0">
              <a:buNone/>
            </a:pPr>
            <a:r>
              <a:rPr lang="en-US" dirty="0"/>
              <a:t>First, we found that mariners are up against steep challenges and difficult working conditions….</a:t>
            </a:r>
          </a:p>
        </p:txBody>
      </p:sp>
      <p:pic>
        <p:nvPicPr>
          <p:cNvPr id="10" name="Picture 9" descr="A group of people in orange jumpsuits on a boat&#10;&#10;AI-generated content may be incorrect.">
            <a:extLst>
              <a:ext uri="{FF2B5EF4-FFF2-40B4-BE49-F238E27FC236}">
                <a16:creationId xmlns:a16="http://schemas.microsoft.com/office/drawing/2014/main" id="{0A136217-7989-DDBD-3CEB-3242EB523073}"/>
              </a:ext>
            </a:extLst>
          </p:cNvPr>
          <p:cNvPicPr>
            <a:picLocks noChangeAspect="1"/>
          </p:cNvPicPr>
          <p:nvPr/>
        </p:nvPicPr>
        <p:blipFill>
          <a:blip r:embed="rId2"/>
          <a:srcRect r="7390"/>
          <a:stretch>
            <a:fillRect/>
          </a:stretch>
        </p:blipFill>
        <p:spPr>
          <a:xfrm>
            <a:off x="4791457" y="1316781"/>
            <a:ext cx="7418832" cy="5559508"/>
          </a:xfrm>
          <a:prstGeom prst="rect">
            <a:avLst/>
          </a:prstGeom>
        </p:spPr>
      </p:pic>
      <p:sp>
        <p:nvSpPr>
          <p:cNvPr id="4" name="Slide Number Placeholder 14">
            <a:extLst>
              <a:ext uri="{FF2B5EF4-FFF2-40B4-BE49-F238E27FC236}">
                <a16:creationId xmlns:a16="http://schemas.microsoft.com/office/drawing/2014/main" id="{95B88B84-C3F3-CFFF-C67F-4B2DC9BA2049}"/>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10</a:t>
            </a:fld>
            <a:endParaRPr lang="en-US" dirty="0"/>
          </a:p>
        </p:txBody>
      </p:sp>
    </p:spTree>
    <p:extLst>
      <p:ext uri="{BB962C8B-B14F-4D97-AF65-F5344CB8AC3E}">
        <p14:creationId xmlns:p14="http://schemas.microsoft.com/office/powerpoint/2010/main" val="27115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0B7E-FD37-76C4-DDC9-A4EBE65CF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29977A-776A-AACF-5D4E-E1C40FC4D7E0}"/>
              </a:ext>
            </a:extLst>
          </p:cNvPr>
          <p:cNvSpPr>
            <a:spLocks noGrp="1"/>
          </p:cNvSpPr>
          <p:nvPr>
            <p:ph type="title"/>
          </p:nvPr>
        </p:nvSpPr>
        <p:spPr>
          <a:xfrm>
            <a:off x="838200" y="0"/>
            <a:ext cx="10515600" cy="1325563"/>
          </a:xfrm>
        </p:spPr>
        <p:txBody>
          <a:bodyPr/>
          <a:lstStyle/>
          <a:p>
            <a:r>
              <a:rPr lang="en-US" dirty="0"/>
              <a:t>No Time Left for Cybersecurity</a:t>
            </a:r>
          </a:p>
        </p:txBody>
      </p:sp>
      <p:sp>
        <p:nvSpPr>
          <p:cNvPr id="3" name="Content Placeholder 2">
            <a:extLst>
              <a:ext uri="{FF2B5EF4-FFF2-40B4-BE49-F238E27FC236}">
                <a16:creationId xmlns:a16="http://schemas.microsoft.com/office/drawing/2014/main" id="{7B2365B4-E3D4-3E7C-6294-A93F02C3DD98}"/>
              </a:ext>
            </a:extLst>
          </p:cNvPr>
          <p:cNvSpPr>
            <a:spLocks noGrp="1"/>
          </p:cNvSpPr>
          <p:nvPr>
            <p:ph idx="1"/>
          </p:nvPr>
        </p:nvSpPr>
        <p:spPr>
          <a:xfrm>
            <a:off x="464748" y="3761427"/>
            <a:ext cx="2247464" cy="1184316"/>
          </a:xfrm>
        </p:spPr>
        <p:txBody>
          <a:bodyPr>
            <a:normAutofit lnSpcReduction="10000"/>
          </a:bodyPr>
          <a:lstStyle/>
          <a:p>
            <a:pPr marL="0" indent="0" algn="ctr">
              <a:buNone/>
            </a:pPr>
            <a:r>
              <a:rPr lang="en-US" dirty="0"/>
              <a:t>Exhausting hours, little rest  </a:t>
            </a:r>
          </a:p>
        </p:txBody>
      </p:sp>
      <p:sp>
        <p:nvSpPr>
          <p:cNvPr id="4" name="Content Placeholder 2">
            <a:extLst>
              <a:ext uri="{FF2B5EF4-FFF2-40B4-BE49-F238E27FC236}">
                <a16:creationId xmlns:a16="http://schemas.microsoft.com/office/drawing/2014/main" id="{FF39AA20-779B-1BA5-7E53-651B08DF520D}"/>
              </a:ext>
            </a:extLst>
          </p:cNvPr>
          <p:cNvSpPr txBox="1">
            <a:spLocks/>
          </p:cNvSpPr>
          <p:nvPr/>
        </p:nvSpPr>
        <p:spPr>
          <a:xfrm>
            <a:off x="611779" y="5813701"/>
            <a:ext cx="11104940" cy="785262"/>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solidFill>
                  <a:schemeClr val="tx1"/>
                </a:solidFill>
              </a:rPr>
              <a:t>“If you’re working 12 hours a day for 90 days… after 40 days you’re not as alert and you just don’t care.”</a:t>
            </a:r>
            <a:r>
              <a:rPr lang="en-US" dirty="0">
                <a:solidFill>
                  <a:schemeClr val="tx1"/>
                </a:solidFill>
              </a:rPr>
              <a:t> (P6) </a:t>
            </a:r>
          </a:p>
        </p:txBody>
      </p:sp>
      <p:pic>
        <p:nvPicPr>
          <p:cNvPr id="5" name="Picture 4">
            <a:extLst>
              <a:ext uri="{FF2B5EF4-FFF2-40B4-BE49-F238E27FC236}">
                <a16:creationId xmlns:a16="http://schemas.microsoft.com/office/drawing/2014/main" id="{9A6DF1EC-1DAF-545C-D929-51CC201F5E77}"/>
              </a:ext>
            </a:extLst>
          </p:cNvPr>
          <p:cNvPicPr>
            <a:picLocks noChangeAspect="1"/>
          </p:cNvPicPr>
          <p:nvPr/>
        </p:nvPicPr>
        <p:blipFill>
          <a:blip r:embed="rId4"/>
          <a:stretch>
            <a:fillRect/>
          </a:stretch>
        </p:blipFill>
        <p:spPr>
          <a:xfrm>
            <a:off x="4393782" y="2482555"/>
            <a:ext cx="2097563" cy="2097563"/>
          </a:xfrm>
          <a:prstGeom prst="rect">
            <a:avLst/>
          </a:prstGeom>
        </p:spPr>
      </p:pic>
      <p:sp>
        <p:nvSpPr>
          <p:cNvPr id="6" name="Content Placeholder 2">
            <a:extLst>
              <a:ext uri="{FF2B5EF4-FFF2-40B4-BE49-F238E27FC236}">
                <a16:creationId xmlns:a16="http://schemas.microsoft.com/office/drawing/2014/main" id="{15BD03FF-D9A2-3AFB-9065-0E8E27059B4B}"/>
              </a:ext>
            </a:extLst>
          </p:cNvPr>
          <p:cNvSpPr txBox="1">
            <a:spLocks/>
          </p:cNvSpPr>
          <p:nvPr/>
        </p:nvSpPr>
        <p:spPr>
          <a:xfrm>
            <a:off x="789066" y="1503778"/>
            <a:ext cx="1923146"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Months away at sea  </a:t>
            </a:r>
          </a:p>
        </p:txBody>
      </p:sp>
      <p:sp>
        <p:nvSpPr>
          <p:cNvPr id="7" name="Content Placeholder 2">
            <a:extLst>
              <a:ext uri="{FF2B5EF4-FFF2-40B4-BE49-F238E27FC236}">
                <a16:creationId xmlns:a16="http://schemas.microsoft.com/office/drawing/2014/main" id="{5569311D-F66B-55D0-372F-EFF60866B599}"/>
              </a:ext>
            </a:extLst>
          </p:cNvPr>
          <p:cNvSpPr txBox="1">
            <a:spLocks/>
          </p:cNvSpPr>
          <p:nvPr/>
        </p:nvSpPr>
        <p:spPr>
          <a:xfrm>
            <a:off x="8932690" y="1346033"/>
            <a:ext cx="2143133" cy="1652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Smaller crews, heavier burden  </a:t>
            </a:r>
          </a:p>
        </p:txBody>
      </p:sp>
      <p:sp>
        <p:nvSpPr>
          <p:cNvPr id="8" name="Content Placeholder 2">
            <a:extLst>
              <a:ext uri="{FF2B5EF4-FFF2-40B4-BE49-F238E27FC236}">
                <a16:creationId xmlns:a16="http://schemas.microsoft.com/office/drawing/2014/main" id="{5AEC3902-81E4-14A7-0D4E-DFD0EA32F991}"/>
              </a:ext>
            </a:extLst>
          </p:cNvPr>
          <p:cNvSpPr txBox="1">
            <a:spLocks/>
          </p:cNvSpPr>
          <p:nvPr/>
        </p:nvSpPr>
        <p:spPr>
          <a:xfrm>
            <a:off x="9230202" y="3666612"/>
            <a:ext cx="2097563" cy="164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Constant physical and safety risks  </a:t>
            </a:r>
          </a:p>
        </p:txBody>
      </p:sp>
      <p:pic>
        <p:nvPicPr>
          <p:cNvPr id="9" name="Picture 8">
            <a:extLst>
              <a:ext uri="{FF2B5EF4-FFF2-40B4-BE49-F238E27FC236}">
                <a16:creationId xmlns:a16="http://schemas.microsoft.com/office/drawing/2014/main" id="{B030E739-E0FF-CCE2-37BC-44236509FE68}"/>
              </a:ext>
            </a:extLst>
          </p:cNvPr>
          <p:cNvPicPr>
            <a:picLocks noChangeAspect="1"/>
          </p:cNvPicPr>
          <p:nvPr/>
        </p:nvPicPr>
        <p:blipFill>
          <a:blip r:embed="rId5"/>
          <a:stretch>
            <a:fillRect/>
          </a:stretch>
        </p:blipFill>
        <p:spPr>
          <a:xfrm>
            <a:off x="2427489" y="3699009"/>
            <a:ext cx="1184317" cy="1184317"/>
          </a:xfrm>
          <a:prstGeom prst="rect">
            <a:avLst/>
          </a:prstGeom>
        </p:spPr>
      </p:pic>
      <p:pic>
        <p:nvPicPr>
          <p:cNvPr id="10" name="Picture 9">
            <a:extLst>
              <a:ext uri="{FF2B5EF4-FFF2-40B4-BE49-F238E27FC236}">
                <a16:creationId xmlns:a16="http://schemas.microsoft.com/office/drawing/2014/main" id="{B2918D0C-114E-E1C2-277D-AEF9BC67C618}"/>
              </a:ext>
            </a:extLst>
          </p:cNvPr>
          <p:cNvPicPr>
            <a:picLocks noChangeAspect="1"/>
          </p:cNvPicPr>
          <p:nvPr/>
        </p:nvPicPr>
        <p:blipFill>
          <a:blip r:embed="rId6"/>
          <a:stretch>
            <a:fillRect/>
          </a:stretch>
        </p:blipFill>
        <p:spPr>
          <a:xfrm>
            <a:off x="2712212" y="1363466"/>
            <a:ext cx="1325563" cy="1325563"/>
          </a:xfrm>
          <a:prstGeom prst="rect">
            <a:avLst/>
          </a:prstGeom>
        </p:spPr>
      </p:pic>
      <p:pic>
        <p:nvPicPr>
          <p:cNvPr id="11" name="Picture 10">
            <a:extLst>
              <a:ext uri="{FF2B5EF4-FFF2-40B4-BE49-F238E27FC236}">
                <a16:creationId xmlns:a16="http://schemas.microsoft.com/office/drawing/2014/main" id="{82AAD74F-5599-7A68-EFF4-5B2E16E720A5}"/>
              </a:ext>
            </a:extLst>
          </p:cNvPr>
          <p:cNvPicPr>
            <a:picLocks noChangeAspect="1"/>
          </p:cNvPicPr>
          <p:nvPr/>
        </p:nvPicPr>
        <p:blipFill>
          <a:blip r:embed="rId7"/>
          <a:stretch>
            <a:fillRect/>
          </a:stretch>
        </p:blipFill>
        <p:spPr>
          <a:xfrm>
            <a:off x="6818501" y="1428816"/>
            <a:ext cx="1196814" cy="1196814"/>
          </a:xfrm>
          <a:prstGeom prst="rect">
            <a:avLst/>
          </a:prstGeom>
        </p:spPr>
      </p:pic>
      <p:cxnSp>
        <p:nvCxnSpPr>
          <p:cNvPr id="12" name="Straight Arrow Connector 11">
            <a:extLst>
              <a:ext uri="{FF2B5EF4-FFF2-40B4-BE49-F238E27FC236}">
                <a16:creationId xmlns:a16="http://schemas.microsoft.com/office/drawing/2014/main" id="{590204F7-99A8-5127-FD94-BDF9C1890FDB}"/>
              </a:ext>
            </a:extLst>
          </p:cNvPr>
          <p:cNvCxnSpPr>
            <a:cxnSpLocks/>
          </p:cNvCxnSpPr>
          <p:nvPr/>
        </p:nvCxnSpPr>
        <p:spPr>
          <a:xfrm>
            <a:off x="6756509" y="1670073"/>
            <a:ext cx="0" cy="734660"/>
          </a:xfrm>
          <a:prstGeom prst="straightConnector1">
            <a:avLst/>
          </a:prstGeom>
          <a:ln w="127000">
            <a:solidFill>
              <a:srgbClr val="C00000"/>
            </a:solidFill>
            <a:tailEnd type="triangle"/>
          </a:ln>
        </p:spPr>
        <p:style>
          <a:lnRef idx="2">
            <a:schemeClr val="dk1"/>
          </a:lnRef>
          <a:fillRef idx="0">
            <a:schemeClr val="dk1"/>
          </a:fillRef>
          <a:effectRef idx="1">
            <a:schemeClr val="dk1"/>
          </a:effectRef>
          <a:fontRef idx="minor">
            <a:schemeClr val="tx1"/>
          </a:fontRef>
        </p:style>
      </p:cxnSp>
      <p:pic>
        <p:nvPicPr>
          <p:cNvPr id="14" name="Picture 13">
            <a:extLst>
              <a:ext uri="{FF2B5EF4-FFF2-40B4-BE49-F238E27FC236}">
                <a16:creationId xmlns:a16="http://schemas.microsoft.com/office/drawing/2014/main" id="{AA507C78-4E11-9F46-94A6-9977D493AE72}"/>
              </a:ext>
            </a:extLst>
          </p:cNvPr>
          <p:cNvPicPr>
            <a:picLocks noChangeAspect="1"/>
          </p:cNvPicPr>
          <p:nvPr/>
        </p:nvPicPr>
        <p:blipFill>
          <a:blip r:embed="rId8"/>
          <a:stretch>
            <a:fillRect/>
          </a:stretch>
        </p:blipFill>
        <p:spPr>
          <a:xfrm>
            <a:off x="8144063" y="1413240"/>
            <a:ext cx="1325564" cy="1325564"/>
          </a:xfrm>
          <a:prstGeom prst="rect">
            <a:avLst/>
          </a:prstGeom>
        </p:spPr>
      </p:pic>
      <p:cxnSp>
        <p:nvCxnSpPr>
          <p:cNvPr id="17" name="Straight Arrow Connector 16">
            <a:extLst>
              <a:ext uri="{FF2B5EF4-FFF2-40B4-BE49-F238E27FC236}">
                <a16:creationId xmlns:a16="http://schemas.microsoft.com/office/drawing/2014/main" id="{38557019-6524-C65C-1185-6AF9A31F3673}"/>
              </a:ext>
            </a:extLst>
          </p:cNvPr>
          <p:cNvCxnSpPr>
            <a:cxnSpLocks/>
          </p:cNvCxnSpPr>
          <p:nvPr/>
        </p:nvCxnSpPr>
        <p:spPr>
          <a:xfrm>
            <a:off x="7968821" y="2045103"/>
            <a:ext cx="416378" cy="0"/>
          </a:xfrm>
          <a:prstGeom prst="straightConnector1">
            <a:avLst/>
          </a:prstGeom>
          <a:ln w="63500">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20" name="Picture 19">
            <a:extLst>
              <a:ext uri="{FF2B5EF4-FFF2-40B4-BE49-F238E27FC236}">
                <a16:creationId xmlns:a16="http://schemas.microsoft.com/office/drawing/2014/main" id="{D673159F-0940-AF52-611C-F80A3F6CD029}"/>
              </a:ext>
            </a:extLst>
          </p:cNvPr>
          <p:cNvPicPr>
            <a:picLocks noChangeAspect="1"/>
          </p:cNvPicPr>
          <p:nvPr/>
        </p:nvPicPr>
        <p:blipFill>
          <a:blip r:embed="rId9"/>
          <a:stretch>
            <a:fillRect/>
          </a:stretch>
        </p:blipFill>
        <p:spPr>
          <a:xfrm>
            <a:off x="8472155" y="3778862"/>
            <a:ext cx="1079792" cy="1079792"/>
          </a:xfrm>
          <a:prstGeom prst="rect">
            <a:avLst/>
          </a:prstGeom>
        </p:spPr>
      </p:pic>
      <p:pic>
        <p:nvPicPr>
          <p:cNvPr id="21" name="Picture 20">
            <a:extLst>
              <a:ext uri="{FF2B5EF4-FFF2-40B4-BE49-F238E27FC236}">
                <a16:creationId xmlns:a16="http://schemas.microsoft.com/office/drawing/2014/main" id="{479EE61A-7C0B-2145-F7D1-A5A9262F4315}"/>
              </a:ext>
            </a:extLst>
          </p:cNvPr>
          <p:cNvPicPr>
            <a:picLocks noChangeAspect="1"/>
          </p:cNvPicPr>
          <p:nvPr/>
        </p:nvPicPr>
        <p:blipFill>
          <a:blip r:embed="rId10"/>
          <a:stretch>
            <a:fillRect/>
          </a:stretch>
        </p:blipFill>
        <p:spPr>
          <a:xfrm>
            <a:off x="7312518" y="3699173"/>
            <a:ext cx="1289507" cy="1289507"/>
          </a:xfrm>
          <a:prstGeom prst="rect">
            <a:avLst/>
          </a:prstGeom>
        </p:spPr>
      </p:pic>
      <p:sp>
        <p:nvSpPr>
          <p:cNvPr id="22" name="Oval Callout 21">
            <a:extLst>
              <a:ext uri="{FF2B5EF4-FFF2-40B4-BE49-F238E27FC236}">
                <a16:creationId xmlns:a16="http://schemas.microsoft.com/office/drawing/2014/main" id="{434884C8-3776-6E9D-A2AA-AA6773B382D9}"/>
              </a:ext>
            </a:extLst>
          </p:cNvPr>
          <p:cNvSpPr/>
          <p:nvPr/>
        </p:nvSpPr>
        <p:spPr>
          <a:xfrm rot="11078622">
            <a:off x="255559" y="3414879"/>
            <a:ext cx="3712311" cy="1877413"/>
          </a:xfrm>
          <a:prstGeom prst="wedgeEllipseCallout">
            <a:avLst>
              <a:gd name="adj1" fmla="val -54348"/>
              <a:gd name="adj2" fmla="val 521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Callout 22">
            <a:extLst>
              <a:ext uri="{FF2B5EF4-FFF2-40B4-BE49-F238E27FC236}">
                <a16:creationId xmlns:a16="http://schemas.microsoft.com/office/drawing/2014/main" id="{2C1737E3-EAF2-DDBB-03FE-9CEDF31EA21A}"/>
              </a:ext>
            </a:extLst>
          </p:cNvPr>
          <p:cNvSpPr/>
          <p:nvPr/>
        </p:nvSpPr>
        <p:spPr>
          <a:xfrm rot="11078622">
            <a:off x="762974" y="1227230"/>
            <a:ext cx="3712311" cy="1877413"/>
          </a:xfrm>
          <a:prstGeom prst="wedgeEllipseCallout">
            <a:avLst>
              <a:gd name="adj1" fmla="val -55952"/>
              <a:gd name="adj2" fmla="val -3787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Callout 23">
            <a:extLst>
              <a:ext uri="{FF2B5EF4-FFF2-40B4-BE49-F238E27FC236}">
                <a16:creationId xmlns:a16="http://schemas.microsoft.com/office/drawing/2014/main" id="{5C0E6712-89F2-02DA-2B55-B96CC2541D89}"/>
              </a:ext>
            </a:extLst>
          </p:cNvPr>
          <p:cNvSpPr/>
          <p:nvPr/>
        </p:nvSpPr>
        <p:spPr>
          <a:xfrm rot="11078622">
            <a:off x="6216572" y="951741"/>
            <a:ext cx="5102113" cy="2212257"/>
          </a:xfrm>
          <a:prstGeom prst="wedgeEllipseCallout">
            <a:avLst>
              <a:gd name="adj1" fmla="val 51442"/>
              <a:gd name="adj2" fmla="val -5572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Callout 24">
            <a:extLst>
              <a:ext uri="{FF2B5EF4-FFF2-40B4-BE49-F238E27FC236}">
                <a16:creationId xmlns:a16="http://schemas.microsoft.com/office/drawing/2014/main" id="{4C810AA7-D761-1AE3-3D9B-A518F064729A}"/>
              </a:ext>
            </a:extLst>
          </p:cNvPr>
          <p:cNvSpPr/>
          <p:nvPr/>
        </p:nvSpPr>
        <p:spPr>
          <a:xfrm rot="11078622">
            <a:off x="7095480" y="3285608"/>
            <a:ext cx="4478194" cy="2158390"/>
          </a:xfrm>
          <a:prstGeom prst="wedgeEllipseCallout">
            <a:avLst>
              <a:gd name="adj1" fmla="val 67292"/>
              <a:gd name="adj2" fmla="val 2071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62337171-B0C6-49D5-E373-1A1EF07CC7CF}"/>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11</a:t>
            </a:fld>
            <a:endParaRPr lang="en-US" dirty="0"/>
          </a:p>
        </p:txBody>
      </p:sp>
    </p:spTree>
    <p:custDataLst>
      <p:tags r:id="rId1"/>
    </p:custDataLst>
    <p:extLst>
      <p:ext uri="{BB962C8B-B14F-4D97-AF65-F5344CB8AC3E}">
        <p14:creationId xmlns:p14="http://schemas.microsoft.com/office/powerpoint/2010/main" val="36083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p:bldP spid="7" grpId="0"/>
      <p:bldP spid="8" grpId="0"/>
      <p:bldP spid="22"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04005-2648-A6A5-0CC0-28BAFD6014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0DD2A8-7FE6-9141-5E4D-22677C4771C1}"/>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8DC6517A-588A-F26C-CF83-CF66E556C019}"/>
              </a:ext>
            </a:extLst>
          </p:cNvPr>
          <p:cNvSpPr>
            <a:spLocks noGrp="1"/>
          </p:cNvSpPr>
          <p:nvPr>
            <p:ph type="sldNum" sz="quarter" idx="12"/>
          </p:nvPr>
        </p:nvSpPr>
        <p:spPr/>
        <p:txBody>
          <a:bodyPr/>
          <a:lstStyle/>
          <a:p>
            <a:fld id="{3FD3752D-19B1-E742-A05C-C131EC29DD8C}" type="slidenum">
              <a:rPr lang="en-US" smtClean="0"/>
              <a:t>12</a:t>
            </a:fld>
            <a:endParaRPr lang="en-US"/>
          </a:p>
        </p:txBody>
      </p:sp>
      <p:sp>
        <p:nvSpPr>
          <p:cNvPr id="9" name="Content Placeholder 2">
            <a:extLst>
              <a:ext uri="{FF2B5EF4-FFF2-40B4-BE49-F238E27FC236}">
                <a16:creationId xmlns:a16="http://schemas.microsoft.com/office/drawing/2014/main" id="{920FB8CB-88F3-2323-59FD-4D1F997B802B}"/>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BCC71531-0D24-38F6-AA79-BCBFB1205B60}"/>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F0CC100C-98A3-897A-A2C5-EA4E19B82C0D}"/>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C913DE0C-3FE0-5CBC-388E-546EB27BE61D}"/>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838154FB-6D18-B930-0E55-B0BE007DFC50}"/>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B3DC37-4B5F-9AB2-105B-0FE24E4951DB}"/>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E70D4F-9409-6420-5BB4-A37A066940E6}"/>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09A518-594C-227E-A13D-FFE3DF1353AC}"/>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7C85090-84C0-7FCE-AF73-C373F89989C9}"/>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DCFE7B-2EF1-4C2E-2336-8C49C465131A}"/>
              </a:ext>
            </a:extLst>
          </p:cNvPr>
          <p:cNvPicPr>
            <a:picLocks noChangeAspect="1"/>
          </p:cNvPicPr>
          <p:nvPr/>
        </p:nvPicPr>
        <p:blipFill>
          <a:blip r:embed="rId3"/>
          <a:stretch>
            <a:fillRect/>
          </a:stretch>
        </p:blipFill>
        <p:spPr>
          <a:xfrm>
            <a:off x="2643357" y="5486399"/>
            <a:ext cx="1357143" cy="1357143"/>
          </a:xfrm>
          <a:prstGeom prst="rect">
            <a:avLst/>
          </a:prstGeom>
        </p:spPr>
      </p:pic>
      <p:sp>
        <p:nvSpPr>
          <p:cNvPr id="18" name="Content Placeholder 2">
            <a:extLst>
              <a:ext uri="{FF2B5EF4-FFF2-40B4-BE49-F238E27FC236}">
                <a16:creationId xmlns:a16="http://schemas.microsoft.com/office/drawing/2014/main" id="{1AEF0ED5-92E6-775E-A056-1B3DC4305054}"/>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E94B1CCC-845A-6DBD-46A4-55B3AD7E617A}"/>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1131E2A6-20C0-AF95-4305-3541314CF144}"/>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59AE7786-1373-FB13-6D82-543CDE35EB22}"/>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7" name="TextBox 26">
            <a:extLst>
              <a:ext uri="{FF2B5EF4-FFF2-40B4-BE49-F238E27FC236}">
                <a16:creationId xmlns:a16="http://schemas.microsoft.com/office/drawing/2014/main" id="{A2E37B36-5317-D0A2-DC36-B235A4EE9B96}"/>
              </a:ext>
            </a:extLst>
          </p:cNvPr>
          <p:cNvSpPr txBox="1"/>
          <p:nvPr/>
        </p:nvSpPr>
        <p:spPr>
          <a:xfrm>
            <a:off x="2113808" y="-11876"/>
            <a:ext cx="4858492" cy="1384995"/>
          </a:xfrm>
          <a:prstGeom prst="rect">
            <a:avLst/>
          </a:prstGeom>
          <a:noFill/>
        </p:spPr>
        <p:txBody>
          <a:bodyPr wrap="square">
            <a:spAutoFit/>
          </a:bodyPr>
          <a:lstStyle/>
          <a:p>
            <a:pPr algn="ctr"/>
            <a:r>
              <a:rPr lang="en-US" sz="2800" b="1" dirty="0"/>
              <a:t>Cybersecurity is seen as secondary to physical security</a:t>
            </a:r>
            <a:endParaRPr lang="en-US" sz="2800" dirty="0"/>
          </a:p>
        </p:txBody>
      </p:sp>
      <p:sp>
        <p:nvSpPr>
          <p:cNvPr id="4" name="Slide Number Placeholder 14">
            <a:extLst>
              <a:ext uri="{FF2B5EF4-FFF2-40B4-BE49-F238E27FC236}">
                <a16:creationId xmlns:a16="http://schemas.microsoft.com/office/drawing/2014/main" id="{D89D0306-4B90-4D29-8F49-0E758F9D20F6}"/>
              </a:ext>
            </a:extLst>
          </p:cNvPr>
          <p:cNvSpPr txBox="1">
            <a:spLocks/>
          </p:cNvSpPr>
          <p:nvPr/>
        </p:nvSpPr>
        <p:spPr>
          <a:xfrm>
            <a:off x="9334577" y="638135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12</a:t>
            </a:fld>
            <a:endParaRPr lang="en-US" dirty="0"/>
          </a:p>
        </p:txBody>
      </p:sp>
    </p:spTree>
    <p:custDataLst>
      <p:tags r:id="rId1"/>
    </p:custDataLst>
    <p:extLst>
      <p:ext uri="{BB962C8B-B14F-4D97-AF65-F5344CB8AC3E}">
        <p14:creationId xmlns:p14="http://schemas.microsoft.com/office/powerpoint/2010/main" val="32800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415B-1799-8410-0F78-0555300866F1}"/>
              </a:ext>
            </a:extLst>
          </p:cNvPr>
          <p:cNvSpPr>
            <a:spLocks noGrp="1"/>
          </p:cNvSpPr>
          <p:nvPr>
            <p:ph type="title"/>
          </p:nvPr>
        </p:nvSpPr>
        <p:spPr>
          <a:xfrm>
            <a:off x="838200" y="0"/>
            <a:ext cx="10515600" cy="1325563"/>
          </a:xfrm>
        </p:spPr>
        <p:txBody>
          <a:bodyPr/>
          <a:lstStyle/>
          <a:p>
            <a:r>
              <a:rPr lang="en-US" dirty="0"/>
              <a:t>Mariner-Identified Threat Categorization</a:t>
            </a:r>
          </a:p>
        </p:txBody>
      </p:sp>
      <p:sp>
        <p:nvSpPr>
          <p:cNvPr id="3" name="Content Placeholder 2">
            <a:extLst>
              <a:ext uri="{FF2B5EF4-FFF2-40B4-BE49-F238E27FC236}">
                <a16:creationId xmlns:a16="http://schemas.microsoft.com/office/drawing/2014/main" id="{440C9091-093F-B648-B88C-F5E8BB3D4980}"/>
              </a:ext>
            </a:extLst>
          </p:cNvPr>
          <p:cNvSpPr>
            <a:spLocks noGrp="1"/>
          </p:cNvSpPr>
          <p:nvPr>
            <p:ph idx="1"/>
          </p:nvPr>
        </p:nvSpPr>
        <p:spPr>
          <a:xfrm>
            <a:off x="538734" y="5742431"/>
            <a:ext cx="11114532" cy="530353"/>
          </a:xfrm>
          <a:solidFill>
            <a:schemeClr val="tx2">
              <a:lumMod val="25000"/>
              <a:lumOff val="75000"/>
            </a:schemeClr>
          </a:solidFill>
          <a:ln>
            <a:solidFill>
              <a:schemeClr val="tx1"/>
            </a:solidFill>
          </a:ln>
        </p:spPr>
        <p:txBody>
          <a:bodyPr/>
          <a:lstStyle/>
          <a:p>
            <a:pPr marL="0" indent="0" algn="ctr">
              <a:buNone/>
            </a:pPr>
            <a:r>
              <a:rPr lang="en-US" dirty="0"/>
              <a:t>Our framework bridges </a:t>
            </a:r>
            <a:r>
              <a:rPr lang="en-US" b="1" dirty="0"/>
              <a:t>mariner experiences </a:t>
            </a:r>
            <a:r>
              <a:rPr lang="en-US" dirty="0"/>
              <a:t>with </a:t>
            </a:r>
            <a:r>
              <a:rPr lang="en-US" b="1" dirty="0"/>
              <a:t>industry standards</a:t>
            </a:r>
          </a:p>
        </p:txBody>
      </p:sp>
      <p:pic>
        <p:nvPicPr>
          <p:cNvPr id="7" name="Picture 6">
            <a:extLst>
              <a:ext uri="{FF2B5EF4-FFF2-40B4-BE49-F238E27FC236}">
                <a16:creationId xmlns:a16="http://schemas.microsoft.com/office/drawing/2014/main" id="{D79844FA-B16D-1E21-B686-951BCA74B3AC}"/>
              </a:ext>
            </a:extLst>
          </p:cNvPr>
          <p:cNvPicPr>
            <a:picLocks noChangeAspect="1"/>
          </p:cNvPicPr>
          <p:nvPr/>
        </p:nvPicPr>
        <p:blipFill>
          <a:blip r:embed="rId4"/>
          <a:stretch>
            <a:fillRect/>
          </a:stretch>
        </p:blipFill>
        <p:spPr>
          <a:xfrm>
            <a:off x="-226643" y="1325563"/>
            <a:ext cx="12645285" cy="3775520"/>
          </a:xfrm>
          <a:prstGeom prst="rect">
            <a:avLst/>
          </a:prstGeom>
        </p:spPr>
      </p:pic>
      <p:sp>
        <p:nvSpPr>
          <p:cNvPr id="4" name="Rectangle 3">
            <a:extLst>
              <a:ext uri="{FF2B5EF4-FFF2-40B4-BE49-F238E27FC236}">
                <a16:creationId xmlns:a16="http://schemas.microsoft.com/office/drawing/2014/main" id="{1AF80D01-F162-7851-B8D1-77470F36CE36}"/>
              </a:ext>
            </a:extLst>
          </p:cNvPr>
          <p:cNvSpPr/>
          <p:nvPr/>
        </p:nvSpPr>
        <p:spPr>
          <a:xfrm>
            <a:off x="0" y="2038350"/>
            <a:ext cx="4114800" cy="3043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4C1FD4-8284-46D6-8532-E1B7AD873177}"/>
              </a:ext>
            </a:extLst>
          </p:cNvPr>
          <p:cNvSpPr/>
          <p:nvPr/>
        </p:nvSpPr>
        <p:spPr>
          <a:xfrm>
            <a:off x="6095999" y="2038349"/>
            <a:ext cx="6096001" cy="3043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B3D8FE2-1D70-D73C-C783-098C26D364CB}"/>
              </a:ext>
            </a:extLst>
          </p:cNvPr>
          <p:cNvSpPr/>
          <p:nvPr/>
        </p:nvSpPr>
        <p:spPr>
          <a:xfrm>
            <a:off x="4114800" y="2118233"/>
            <a:ext cx="1981199" cy="551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0730CD-377E-F37B-D075-464464A367CB}"/>
              </a:ext>
            </a:extLst>
          </p:cNvPr>
          <p:cNvSpPr/>
          <p:nvPr/>
        </p:nvSpPr>
        <p:spPr>
          <a:xfrm>
            <a:off x="4114800" y="2670683"/>
            <a:ext cx="1981199" cy="551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6961B4-8E43-DDB4-1786-72A941E80854}"/>
              </a:ext>
            </a:extLst>
          </p:cNvPr>
          <p:cNvSpPr/>
          <p:nvPr/>
        </p:nvSpPr>
        <p:spPr>
          <a:xfrm>
            <a:off x="4114800" y="3242183"/>
            <a:ext cx="1981199" cy="551943"/>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EF464DB-1BC4-5FB9-C8E2-AD9F08A269D2}"/>
              </a:ext>
            </a:extLst>
          </p:cNvPr>
          <p:cNvSpPr/>
          <p:nvPr/>
        </p:nvSpPr>
        <p:spPr>
          <a:xfrm>
            <a:off x="3048000" y="2038348"/>
            <a:ext cx="4114800" cy="3043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4">
            <a:extLst>
              <a:ext uri="{FF2B5EF4-FFF2-40B4-BE49-F238E27FC236}">
                <a16:creationId xmlns:a16="http://schemas.microsoft.com/office/drawing/2014/main" id="{F20943DC-7D4F-25E6-D785-BD1950BE6D56}"/>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13</a:t>
            </a:fld>
            <a:endParaRPr lang="en-US" dirty="0"/>
          </a:p>
        </p:txBody>
      </p:sp>
    </p:spTree>
    <p:custDataLst>
      <p:tags r:id="rId1"/>
    </p:custDataLst>
    <p:extLst>
      <p:ext uri="{BB962C8B-B14F-4D97-AF65-F5344CB8AC3E}">
        <p14:creationId xmlns:p14="http://schemas.microsoft.com/office/powerpoint/2010/main" val="322910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
                                            <p:bg/>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animBg="1"/>
      <p:bldP spid="4" grpId="0" animBg="1"/>
      <p:bldP spid="8" grpId="0" animBg="1"/>
      <p:bldP spid="10" grpId="0" animBg="1"/>
      <p:bldP spid="10" grpId="1" animBg="1"/>
      <p:bldP spid="11" grpId="0" animBg="1"/>
      <p:bldP spid="11" grpId="1" animBg="1"/>
      <p:bldP spid="12" grpId="0" animBg="1"/>
      <p:bldP spid="12" grpId="1"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7599-C500-3B59-4F2C-6C2602745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EB7225-A738-F78B-C6D7-8BDF49F19F73}"/>
              </a:ext>
            </a:extLst>
          </p:cNvPr>
          <p:cNvSpPr>
            <a:spLocks noGrp="1"/>
          </p:cNvSpPr>
          <p:nvPr>
            <p:ph type="title"/>
          </p:nvPr>
        </p:nvSpPr>
        <p:spPr>
          <a:xfrm>
            <a:off x="838200" y="0"/>
            <a:ext cx="10515600" cy="1325563"/>
          </a:xfrm>
        </p:spPr>
        <p:txBody>
          <a:bodyPr/>
          <a:lstStyle/>
          <a:p>
            <a:r>
              <a:rPr lang="en-US" dirty="0"/>
              <a:t>Unprompted, Emerging Threats</a:t>
            </a:r>
          </a:p>
        </p:txBody>
      </p:sp>
      <p:sp>
        <p:nvSpPr>
          <p:cNvPr id="3" name="Content Placeholder 2">
            <a:extLst>
              <a:ext uri="{FF2B5EF4-FFF2-40B4-BE49-F238E27FC236}">
                <a16:creationId xmlns:a16="http://schemas.microsoft.com/office/drawing/2014/main" id="{3C8F2CE4-597C-2B69-97DB-772D819F88D8}"/>
              </a:ext>
            </a:extLst>
          </p:cNvPr>
          <p:cNvSpPr>
            <a:spLocks noGrp="1"/>
          </p:cNvSpPr>
          <p:nvPr>
            <p:ph idx="1"/>
          </p:nvPr>
        </p:nvSpPr>
        <p:spPr>
          <a:xfrm>
            <a:off x="439670" y="1444097"/>
            <a:ext cx="4896173" cy="1325564"/>
          </a:xfrm>
        </p:spPr>
        <p:txBody>
          <a:bodyPr>
            <a:normAutofit/>
          </a:bodyPr>
          <a:lstStyle/>
          <a:p>
            <a:pPr marL="0" indent="0" algn="ctr">
              <a:buNone/>
            </a:pPr>
            <a:r>
              <a:rPr lang="en-US" dirty="0"/>
              <a:t>Generational gap: old vs. new practices  </a:t>
            </a:r>
          </a:p>
        </p:txBody>
      </p:sp>
      <p:pic>
        <p:nvPicPr>
          <p:cNvPr id="8" name="Picture 7">
            <a:extLst>
              <a:ext uri="{FF2B5EF4-FFF2-40B4-BE49-F238E27FC236}">
                <a16:creationId xmlns:a16="http://schemas.microsoft.com/office/drawing/2014/main" id="{88DEF24E-79FE-D7C2-64BB-499795ACB3A4}"/>
              </a:ext>
            </a:extLst>
          </p:cNvPr>
          <p:cNvPicPr>
            <a:picLocks noChangeAspect="1"/>
          </p:cNvPicPr>
          <p:nvPr/>
        </p:nvPicPr>
        <p:blipFill>
          <a:blip r:embed="rId4"/>
          <a:stretch>
            <a:fillRect/>
          </a:stretch>
        </p:blipFill>
        <p:spPr>
          <a:xfrm>
            <a:off x="5224142" y="1325563"/>
            <a:ext cx="1233487" cy="1233487"/>
          </a:xfrm>
          <a:prstGeom prst="rect">
            <a:avLst/>
          </a:prstGeom>
        </p:spPr>
      </p:pic>
      <p:pic>
        <p:nvPicPr>
          <p:cNvPr id="9" name="Picture 8">
            <a:extLst>
              <a:ext uri="{FF2B5EF4-FFF2-40B4-BE49-F238E27FC236}">
                <a16:creationId xmlns:a16="http://schemas.microsoft.com/office/drawing/2014/main" id="{60497FF0-B54D-94B7-D3ED-98E5D2B7255E}"/>
              </a:ext>
            </a:extLst>
          </p:cNvPr>
          <p:cNvPicPr>
            <a:picLocks noChangeAspect="1"/>
          </p:cNvPicPr>
          <p:nvPr/>
        </p:nvPicPr>
        <p:blipFill>
          <a:blip r:embed="rId5"/>
          <a:stretch>
            <a:fillRect/>
          </a:stretch>
        </p:blipFill>
        <p:spPr>
          <a:xfrm>
            <a:off x="6409205" y="1413406"/>
            <a:ext cx="1149894" cy="1149894"/>
          </a:xfrm>
          <a:prstGeom prst="rect">
            <a:avLst/>
          </a:prstGeom>
        </p:spPr>
      </p:pic>
      <p:pic>
        <p:nvPicPr>
          <p:cNvPr id="10" name="Picture 9">
            <a:extLst>
              <a:ext uri="{FF2B5EF4-FFF2-40B4-BE49-F238E27FC236}">
                <a16:creationId xmlns:a16="http://schemas.microsoft.com/office/drawing/2014/main" id="{A3689B0B-A70D-CF1B-76D9-3F0A4A5D90E9}"/>
              </a:ext>
            </a:extLst>
          </p:cNvPr>
          <p:cNvPicPr>
            <a:picLocks noChangeAspect="1"/>
          </p:cNvPicPr>
          <p:nvPr/>
        </p:nvPicPr>
        <p:blipFill>
          <a:blip r:embed="rId6"/>
          <a:stretch>
            <a:fillRect/>
          </a:stretch>
        </p:blipFill>
        <p:spPr>
          <a:xfrm>
            <a:off x="7671539" y="1367367"/>
            <a:ext cx="1325564" cy="1325564"/>
          </a:xfrm>
          <a:prstGeom prst="rect">
            <a:avLst/>
          </a:prstGeom>
        </p:spPr>
      </p:pic>
      <p:pic>
        <p:nvPicPr>
          <p:cNvPr id="11" name="Picture 10">
            <a:extLst>
              <a:ext uri="{FF2B5EF4-FFF2-40B4-BE49-F238E27FC236}">
                <a16:creationId xmlns:a16="http://schemas.microsoft.com/office/drawing/2014/main" id="{FF7638F7-C967-5E81-EA32-F3FA85677851}"/>
              </a:ext>
            </a:extLst>
          </p:cNvPr>
          <p:cNvPicPr>
            <a:picLocks noChangeAspect="1"/>
          </p:cNvPicPr>
          <p:nvPr/>
        </p:nvPicPr>
        <p:blipFill>
          <a:blip r:embed="rId7"/>
          <a:stretch>
            <a:fillRect/>
          </a:stretch>
        </p:blipFill>
        <p:spPr>
          <a:xfrm>
            <a:off x="9109543" y="1444097"/>
            <a:ext cx="1233488" cy="1233488"/>
          </a:xfrm>
          <a:prstGeom prst="rect">
            <a:avLst/>
          </a:prstGeom>
        </p:spPr>
      </p:pic>
      <p:pic>
        <p:nvPicPr>
          <p:cNvPr id="12" name="Picture 11">
            <a:extLst>
              <a:ext uri="{FF2B5EF4-FFF2-40B4-BE49-F238E27FC236}">
                <a16:creationId xmlns:a16="http://schemas.microsoft.com/office/drawing/2014/main" id="{B2C89A24-C706-A5C6-7B79-54908448A1C4}"/>
              </a:ext>
            </a:extLst>
          </p:cNvPr>
          <p:cNvPicPr>
            <a:picLocks noChangeAspect="1"/>
          </p:cNvPicPr>
          <p:nvPr/>
        </p:nvPicPr>
        <p:blipFill>
          <a:blip r:embed="rId8"/>
          <a:stretch>
            <a:fillRect/>
          </a:stretch>
        </p:blipFill>
        <p:spPr>
          <a:xfrm>
            <a:off x="10270749" y="1531941"/>
            <a:ext cx="1145644" cy="1145644"/>
          </a:xfrm>
          <a:prstGeom prst="rect">
            <a:avLst/>
          </a:prstGeom>
        </p:spPr>
      </p:pic>
      <p:pic>
        <p:nvPicPr>
          <p:cNvPr id="1026" name="Picture 2">
            <a:extLst>
              <a:ext uri="{FF2B5EF4-FFF2-40B4-BE49-F238E27FC236}">
                <a16:creationId xmlns:a16="http://schemas.microsoft.com/office/drawing/2014/main" id="{650D616D-9208-CF0D-9045-7B07D44EA9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6512"/>
          <a:stretch>
            <a:fillRect/>
          </a:stretch>
        </p:blipFill>
        <p:spPr bwMode="auto">
          <a:xfrm>
            <a:off x="7410017" y="2726214"/>
            <a:ext cx="1724101" cy="16372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DCB2255-A00D-B5F0-3224-94A7A164E1B4}"/>
              </a:ext>
            </a:extLst>
          </p:cNvPr>
          <p:cNvPicPr>
            <a:picLocks noChangeAspect="1"/>
          </p:cNvPicPr>
          <p:nvPr/>
        </p:nvPicPr>
        <p:blipFill>
          <a:blip r:embed="rId10"/>
          <a:stretch>
            <a:fillRect/>
          </a:stretch>
        </p:blipFill>
        <p:spPr>
          <a:xfrm>
            <a:off x="6327435" y="4564863"/>
            <a:ext cx="1196814" cy="1196814"/>
          </a:xfrm>
          <a:prstGeom prst="rect">
            <a:avLst/>
          </a:prstGeom>
        </p:spPr>
      </p:pic>
      <p:cxnSp>
        <p:nvCxnSpPr>
          <p:cNvPr id="14" name="Straight Arrow Connector 13">
            <a:extLst>
              <a:ext uri="{FF2B5EF4-FFF2-40B4-BE49-F238E27FC236}">
                <a16:creationId xmlns:a16="http://schemas.microsoft.com/office/drawing/2014/main" id="{C9BFD2A3-5F15-DE69-0CC1-AFCBB5E0E754}"/>
              </a:ext>
            </a:extLst>
          </p:cNvPr>
          <p:cNvCxnSpPr>
            <a:cxnSpLocks/>
          </p:cNvCxnSpPr>
          <p:nvPr/>
        </p:nvCxnSpPr>
        <p:spPr>
          <a:xfrm>
            <a:off x="6265443" y="4806120"/>
            <a:ext cx="0" cy="734660"/>
          </a:xfrm>
          <a:prstGeom prst="straightConnector1">
            <a:avLst/>
          </a:prstGeom>
          <a:ln w="127000">
            <a:solidFill>
              <a:srgbClr val="C00000"/>
            </a:solidFill>
            <a:tailEnd type="triangle"/>
          </a:ln>
        </p:spPr>
        <p:style>
          <a:lnRef idx="2">
            <a:schemeClr val="dk1"/>
          </a:lnRef>
          <a:fillRef idx="0">
            <a:schemeClr val="dk1"/>
          </a:fillRef>
          <a:effectRef idx="1">
            <a:schemeClr val="dk1"/>
          </a:effectRef>
          <a:fontRef idx="minor">
            <a:schemeClr val="tx1"/>
          </a:fontRef>
        </p:style>
      </p:cxnSp>
      <p:pic>
        <p:nvPicPr>
          <p:cNvPr id="15" name="Picture 14">
            <a:extLst>
              <a:ext uri="{FF2B5EF4-FFF2-40B4-BE49-F238E27FC236}">
                <a16:creationId xmlns:a16="http://schemas.microsoft.com/office/drawing/2014/main" id="{61FD7371-16AD-579E-B20D-7A3455195580}"/>
              </a:ext>
            </a:extLst>
          </p:cNvPr>
          <p:cNvPicPr>
            <a:picLocks noChangeAspect="1"/>
          </p:cNvPicPr>
          <p:nvPr/>
        </p:nvPicPr>
        <p:blipFill>
          <a:blip r:embed="rId11"/>
          <a:stretch>
            <a:fillRect/>
          </a:stretch>
        </p:blipFill>
        <p:spPr>
          <a:xfrm>
            <a:off x="7702280" y="4547479"/>
            <a:ext cx="1325564" cy="1325564"/>
          </a:xfrm>
          <a:prstGeom prst="rect">
            <a:avLst/>
          </a:prstGeom>
        </p:spPr>
      </p:pic>
      <p:cxnSp>
        <p:nvCxnSpPr>
          <p:cNvPr id="16" name="Straight Arrow Connector 15">
            <a:extLst>
              <a:ext uri="{FF2B5EF4-FFF2-40B4-BE49-F238E27FC236}">
                <a16:creationId xmlns:a16="http://schemas.microsoft.com/office/drawing/2014/main" id="{7D3F0F2A-8B5B-8FF5-B050-9DBDEFA53495}"/>
              </a:ext>
            </a:extLst>
          </p:cNvPr>
          <p:cNvCxnSpPr>
            <a:cxnSpLocks/>
          </p:cNvCxnSpPr>
          <p:nvPr/>
        </p:nvCxnSpPr>
        <p:spPr>
          <a:xfrm>
            <a:off x="7477755" y="5181150"/>
            <a:ext cx="416378" cy="0"/>
          </a:xfrm>
          <a:prstGeom prst="straightConnector1">
            <a:avLst/>
          </a:prstGeom>
          <a:ln w="6350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8B0D66B0-127E-0382-0718-9065E5908ECB}"/>
              </a:ext>
            </a:extLst>
          </p:cNvPr>
          <p:cNvCxnSpPr>
            <a:cxnSpLocks/>
          </p:cNvCxnSpPr>
          <p:nvPr/>
        </p:nvCxnSpPr>
        <p:spPr>
          <a:xfrm flipV="1">
            <a:off x="10158745" y="4767313"/>
            <a:ext cx="0" cy="752205"/>
          </a:xfrm>
          <a:prstGeom prst="straightConnector1">
            <a:avLst/>
          </a:prstGeom>
          <a:ln w="127000">
            <a:solidFill>
              <a:srgbClr val="C00000"/>
            </a:solidFill>
            <a:tailEnd type="triangle"/>
          </a:ln>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36E7CC5A-9EBB-EBEA-E135-E677F359454A}"/>
              </a:ext>
            </a:extLst>
          </p:cNvPr>
          <p:cNvPicPr>
            <a:picLocks noChangeAspect="1"/>
          </p:cNvPicPr>
          <p:nvPr/>
        </p:nvPicPr>
        <p:blipFill>
          <a:blip r:embed="rId12"/>
          <a:stretch>
            <a:fillRect/>
          </a:stretch>
        </p:blipFill>
        <p:spPr>
          <a:xfrm>
            <a:off x="8875501" y="4683396"/>
            <a:ext cx="1048323" cy="1048323"/>
          </a:xfrm>
          <a:prstGeom prst="rect">
            <a:avLst/>
          </a:prstGeom>
        </p:spPr>
      </p:pic>
      <p:sp>
        <p:nvSpPr>
          <p:cNvPr id="29" name="Content Placeholder 2">
            <a:extLst>
              <a:ext uri="{FF2B5EF4-FFF2-40B4-BE49-F238E27FC236}">
                <a16:creationId xmlns:a16="http://schemas.microsoft.com/office/drawing/2014/main" id="{0C35F7BD-5C7B-BFD1-CCB9-58C1EA6C4248}"/>
              </a:ext>
            </a:extLst>
          </p:cNvPr>
          <p:cNvSpPr txBox="1">
            <a:spLocks/>
          </p:cNvSpPr>
          <p:nvPr/>
        </p:nvSpPr>
        <p:spPr>
          <a:xfrm>
            <a:off x="470069" y="4814741"/>
            <a:ext cx="4896173" cy="1040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Automation: fewer crew, heavier burden, more threats</a:t>
            </a:r>
          </a:p>
        </p:txBody>
      </p:sp>
      <p:sp>
        <p:nvSpPr>
          <p:cNvPr id="30" name="Content Placeholder 2">
            <a:extLst>
              <a:ext uri="{FF2B5EF4-FFF2-40B4-BE49-F238E27FC236}">
                <a16:creationId xmlns:a16="http://schemas.microsoft.com/office/drawing/2014/main" id="{804DF64E-F92E-BCAC-03E7-A9FFD6DB0853}"/>
              </a:ext>
            </a:extLst>
          </p:cNvPr>
          <p:cNvSpPr txBox="1">
            <a:spLocks/>
          </p:cNvSpPr>
          <p:nvPr/>
        </p:nvSpPr>
        <p:spPr>
          <a:xfrm>
            <a:off x="439670" y="3305927"/>
            <a:ext cx="4896173" cy="1111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Starlink: faster, but unmanaged connectivity  </a:t>
            </a:r>
          </a:p>
        </p:txBody>
      </p:sp>
      <p:sp>
        <p:nvSpPr>
          <p:cNvPr id="31" name="Rectangle 30">
            <a:extLst>
              <a:ext uri="{FF2B5EF4-FFF2-40B4-BE49-F238E27FC236}">
                <a16:creationId xmlns:a16="http://schemas.microsoft.com/office/drawing/2014/main" id="{1447E576-A79E-1078-5D6B-C324611AB453}"/>
              </a:ext>
            </a:extLst>
          </p:cNvPr>
          <p:cNvSpPr/>
          <p:nvPr/>
        </p:nvSpPr>
        <p:spPr>
          <a:xfrm>
            <a:off x="247280" y="1243584"/>
            <a:ext cx="11670224" cy="1506534"/>
          </a:xfrm>
          <a:prstGeom prst="rect">
            <a:avLst/>
          </a:prstGeom>
          <a:solidFill>
            <a:schemeClr val="bg1">
              <a:lumMod val="50000"/>
              <a:alpha val="66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chemeClr val="bg1">
                    <a:lumMod val="65000"/>
                  </a:schemeClr>
                </a:solidFill>
              </a:ln>
            </a:endParaRPr>
          </a:p>
        </p:txBody>
      </p:sp>
      <p:sp>
        <p:nvSpPr>
          <p:cNvPr id="5" name="Content Placeholder 2">
            <a:extLst>
              <a:ext uri="{FF2B5EF4-FFF2-40B4-BE49-F238E27FC236}">
                <a16:creationId xmlns:a16="http://schemas.microsoft.com/office/drawing/2014/main" id="{0F65B14F-B335-6BF8-1359-67AE2B3AD773}"/>
              </a:ext>
            </a:extLst>
          </p:cNvPr>
          <p:cNvSpPr txBox="1">
            <a:spLocks/>
          </p:cNvSpPr>
          <p:nvPr/>
        </p:nvSpPr>
        <p:spPr>
          <a:xfrm>
            <a:off x="519193" y="2903013"/>
            <a:ext cx="11126398" cy="50534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500" dirty="0">
                <a:solidFill>
                  <a:schemeClr val="tx1"/>
                </a:solidFill>
              </a:rPr>
              <a:t>“</a:t>
            </a:r>
            <a:r>
              <a:rPr lang="en-US" sz="2500" i="1" dirty="0">
                <a:solidFill>
                  <a:schemeClr val="tx1"/>
                </a:solidFill>
              </a:rPr>
              <a:t>If you don’t have charts and you’re being spoofed, you’re a little screwed</a:t>
            </a:r>
            <a:r>
              <a:rPr lang="en-US" sz="2500" dirty="0">
                <a:solidFill>
                  <a:schemeClr val="tx1"/>
                </a:solidFill>
              </a:rPr>
              <a:t>” (P18) </a:t>
            </a:r>
            <a:endParaRPr lang="en-US" sz="2500" dirty="0"/>
          </a:p>
        </p:txBody>
      </p:sp>
      <p:sp>
        <p:nvSpPr>
          <p:cNvPr id="28" name="Rectangle 27">
            <a:extLst>
              <a:ext uri="{FF2B5EF4-FFF2-40B4-BE49-F238E27FC236}">
                <a16:creationId xmlns:a16="http://schemas.microsoft.com/office/drawing/2014/main" id="{7482747C-9FFE-A020-F315-0C046D273EF6}"/>
              </a:ext>
            </a:extLst>
          </p:cNvPr>
          <p:cNvSpPr/>
          <p:nvPr/>
        </p:nvSpPr>
        <p:spPr>
          <a:xfrm>
            <a:off x="247280" y="1247589"/>
            <a:ext cx="11670224" cy="3222397"/>
          </a:xfrm>
          <a:prstGeom prst="rect">
            <a:avLst/>
          </a:prstGeom>
          <a:solidFill>
            <a:schemeClr val="bg1">
              <a:lumMod val="50000"/>
              <a:alpha val="66000"/>
            </a:schemeClr>
          </a:solidFill>
          <a:ln>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n>
                <a:solidFill>
                  <a:schemeClr val="bg1">
                    <a:lumMod val="65000"/>
                  </a:schemeClr>
                </a:solidFill>
              </a:ln>
            </a:endParaRPr>
          </a:p>
        </p:txBody>
      </p:sp>
      <p:sp>
        <p:nvSpPr>
          <p:cNvPr id="4" name="Slide Number Placeholder 14">
            <a:extLst>
              <a:ext uri="{FF2B5EF4-FFF2-40B4-BE49-F238E27FC236}">
                <a16:creationId xmlns:a16="http://schemas.microsoft.com/office/drawing/2014/main" id="{46578F34-BFAA-34BB-4FB1-EE1F208D3C78}"/>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14</a:t>
            </a:fld>
            <a:endParaRPr lang="en-US" dirty="0"/>
          </a:p>
        </p:txBody>
      </p:sp>
    </p:spTree>
    <p:custDataLst>
      <p:tags r:id="rId1"/>
    </p:custDataLst>
    <p:extLst>
      <p:ext uri="{BB962C8B-B14F-4D97-AF65-F5344CB8AC3E}">
        <p14:creationId xmlns:p14="http://schemas.microsoft.com/office/powerpoint/2010/main" val="258248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ntr" presetSubtype="0" fill="hold" grpId="2"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 grpId="0"/>
      <p:bldP spid="30" grpId="0"/>
      <p:bldP spid="31" grpId="0" animBg="1"/>
      <p:bldP spid="31" grpId="1" animBg="1"/>
      <p:bldP spid="5" grpId="0" animBg="1"/>
      <p:bldP spid="5" grpId="1" animBg="1"/>
      <p:bldP spid="28"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02EFC-55DE-87A2-2361-57C26432541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BB8DB-F9F0-4105-B9BD-4CD155DC8282}"/>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03520367-4F1E-172E-E34A-B459410D00DC}"/>
              </a:ext>
            </a:extLst>
          </p:cNvPr>
          <p:cNvSpPr>
            <a:spLocks noGrp="1"/>
          </p:cNvSpPr>
          <p:nvPr>
            <p:ph type="sldNum" sz="quarter" idx="12"/>
          </p:nvPr>
        </p:nvSpPr>
        <p:spPr/>
        <p:txBody>
          <a:bodyPr/>
          <a:lstStyle/>
          <a:p>
            <a:fld id="{3FD3752D-19B1-E742-A05C-C131EC29DD8C}" type="slidenum">
              <a:rPr lang="en-US" smtClean="0"/>
              <a:t>15</a:t>
            </a:fld>
            <a:endParaRPr lang="en-US"/>
          </a:p>
        </p:txBody>
      </p:sp>
      <p:sp>
        <p:nvSpPr>
          <p:cNvPr id="9" name="Content Placeholder 2">
            <a:extLst>
              <a:ext uri="{FF2B5EF4-FFF2-40B4-BE49-F238E27FC236}">
                <a16:creationId xmlns:a16="http://schemas.microsoft.com/office/drawing/2014/main" id="{37B8FF81-13BA-063B-9249-B10B224B5338}"/>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7E4A51FA-372D-FCC5-3A1F-EF4454014C96}"/>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F8A63BD8-35BD-36A6-ED65-22B8010A788C}"/>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07827959-3F7C-5BBC-CB16-95FA3CF8808B}"/>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086B13D0-4F01-20D5-A2A3-117E85D6DAAE}"/>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603A41-CC91-A7C8-0453-D1B47D063FF3}"/>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19DF5C-0625-1BDA-067D-3327E2AA17AE}"/>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8E5FEA5-6824-26BF-F71D-BCF8456973A4}"/>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F62A60-7641-1F58-3686-7EFC1154F27A}"/>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B5D7A12-BF36-B7E0-A5F6-2E102A5ED465}"/>
              </a:ext>
            </a:extLst>
          </p:cNvPr>
          <p:cNvPicPr>
            <a:picLocks noChangeAspect="1"/>
          </p:cNvPicPr>
          <p:nvPr/>
        </p:nvPicPr>
        <p:blipFill>
          <a:blip r:embed="rId3"/>
          <a:stretch>
            <a:fillRect/>
          </a:stretch>
        </p:blipFill>
        <p:spPr>
          <a:xfrm>
            <a:off x="2643357" y="5486399"/>
            <a:ext cx="1357143" cy="1357143"/>
          </a:xfrm>
          <a:prstGeom prst="rect">
            <a:avLst/>
          </a:prstGeom>
        </p:spPr>
      </p:pic>
      <p:sp>
        <p:nvSpPr>
          <p:cNvPr id="18" name="Content Placeholder 2">
            <a:extLst>
              <a:ext uri="{FF2B5EF4-FFF2-40B4-BE49-F238E27FC236}">
                <a16:creationId xmlns:a16="http://schemas.microsoft.com/office/drawing/2014/main" id="{E69C7757-CAE2-9FFA-34E2-AB8C2660AE7D}"/>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0337BB96-7B19-1D5E-2FB6-4A15F92BD40E}"/>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5EE0640C-05DD-671B-3E18-5CC54D93D688}"/>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62BE9570-14A3-519B-6173-C8C091E57A62}"/>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7" name="TextBox 26">
            <a:extLst>
              <a:ext uri="{FF2B5EF4-FFF2-40B4-BE49-F238E27FC236}">
                <a16:creationId xmlns:a16="http://schemas.microsoft.com/office/drawing/2014/main" id="{CF81DEEE-4135-DF36-B4AC-0CB148DAEC70}"/>
              </a:ext>
            </a:extLst>
          </p:cNvPr>
          <p:cNvSpPr txBox="1"/>
          <p:nvPr/>
        </p:nvSpPr>
        <p:spPr>
          <a:xfrm>
            <a:off x="2113808" y="-11876"/>
            <a:ext cx="4858492" cy="1384995"/>
          </a:xfrm>
          <a:prstGeom prst="rect">
            <a:avLst/>
          </a:prstGeom>
          <a:noFill/>
        </p:spPr>
        <p:txBody>
          <a:bodyPr wrap="square">
            <a:spAutoFit/>
          </a:bodyPr>
          <a:lstStyle/>
          <a:p>
            <a:pPr algn="ctr"/>
            <a:r>
              <a:rPr lang="en-US" sz="2800" b="1" dirty="0"/>
              <a:t>Cybersecurity is seen as secondary to physical security</a:t>
            </a:r>
            <a:endParaRPr lang="en-US" sz="2800" dirty="0"/>
          </a:p>
        </p:txBody>
      </p:sp>
      <p:sp>
        <p:nvSpPr>
          <p:cNvPr id="4" name="TextBox 3">
            <a:extLst>
              <a:ext uri="{FF2B5EF4-FFF2-40B4-BE49-F238E27FC236}">
                <a16:creationId xmlns:a16="http://schemas.microsoft.com/office/drawing/2014/main" id="{28A3BFEB-E702-CFE4-4B8E-98201C6E9903}"/>
              </a:ext>
            </a:extLst>
          </p:cNvPr>
          <p:cNvSpPr txBox="1"/>
          <p:nvPr/>
        </p:nvSpPr>
        <p:spPr>
          <a:xfrm>
            <a:off x="2189019" y="1348539"/>
            <a:ext cx="4783279" cy="1371601"/>
          </a:xfrm>
          <a:prstGeom prst="rect">
            <a:avLst/>
          </a:prstGeom>
          <a:noFill/>
        </p:spPr>
        <p:txBody>
          <a:bodyPr wrap="square">
            <a:spAutoFit/>
          </a:bodyPr>
          <a:lstStyle/>
          <a:p>
            <a:pPr algn="ctr"/>
            <a:r>
              <a:rPr lang="en-US" sz="2800" b="1" dirty="0"/>
              <a:t>From GPS to Starlink, mariners see growing, unmanaged cyber risks</a:t>
            </a:r>
            <a:endParaRPr lang="en-US" sz="2800" dirty="0"/>
          </a:p>
        </p:txBody>
      </p:sp>
      <p:sp>
        <p:nvSpPr>
          <p:cNvPr id="6" name="Slide Number Placeholder 14">
            <a:extLst>
              <a:ext uri="{FF2B5EF4-FFF2-40B4-BE49-F238E27FC236}">
                <a16:creationId xmlns:a16="http://schemas.microsoft.com/office/drawing/2014/main" id="{C9324B9A-2209-1B81-1E5D-C301F17B60CA}"/>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15</a:t>
            </a:fld>
            <a:endParaRPr lang="en-US" dirty="0"/>
          </a:p>
        </p:txBody>
      </p:sp>
    </p:spTree>
    <p:custDataLst>
      <p:tags r:id="rId1"/>
    </p:custDataLst>
    <p:extLst>
      <p:ext uri="{BB962C8B-B14F-4D97-AF65-F5344CB8AC3E}">
        <p14:creationId xmlns:p14="http://schemas.microsoft.com/office/powerpoint/2010/main" val="404128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FBD1-5101-AF45-3E2F-4E772F7EE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D5D24-721B-DF36-A682-2FAAA3A289E0}"/>
              </a:ext>
            </a:extLst>
          </p:cNvPr>
          <p:cNvSpPr>
            <a:spLocks noGrp="1"/>
          </p:cNvSpPr>
          <p:nvPr>
            <p:ph type="title"/>
          </p:nvPr>
        </p:nvSpPr>
        <p:spPr>
          <a:xfrm>
            <a:off x="838200" y="18255"/>
            <a:ext cx="10515600" cy="1325563"/>
          </a:xfrm>
        </p:spPr>
        <p:txBody>
          <a:bodyPr/>
          <a:lstStyle/>
          <a:p>
            <a:r>
              <a:rPr lang="en-US" dirty="0"/>
              <a:t>Training Fails to Prepare Mariners for Threats</a:t>
            </a:r>
          </a:p>
        </p:txBody>
      </p:sp>
      <p:sp>
        <p:nvSpPr>
          <p:cNvPr id="5" name="Content Placeholder 2">
            <a:extLst>
              <a:ext uri="{FF2B5EF4-FFF2-40B4-BE49-F238E27FC236}">
                <a16:creationId xmlns:a16="http://schemas.microsoft.com/office/drawing/2014/main" id="{ECCB0075-E76D-4C9F-8139-4CD53ECE9523}"/>
              </a:ext>
            </a:extLst>
          </p:cNvPr>
          <p:cNvSpPr txBox="1">
            <a:spLocks/>
          </p:cNvSpPr>
          <p:nvPr/>
        </p:nvSpPr>
        <p:spPr>
          <a:xfrm>
            <a:off x="838198" y="1344421"/>
            <a:ext cx="10134602"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 21 mariners had generic, non-ship-specific training</a:t>
            </a:r>
          </a:p>
          <a:p>
            <a:r>
              <a:rPr lang="en-US" dirty="0"/>
              <a:t>14 reported no cyber response plan at all</a:t>
            </a:r>
          </a:p>
          <a:p>
            <a:pPr marL="0" indent="0">
              <a:buNone/>
            </a:pPr>
            <a:endParaRPr lang="en-US" dirty="0"/>
          </a:p>
        </p:txBody>
      </p:sp>
      <p:sp>
        <p:nvSpPr>
          <p:cNvPr id="6" name="Content Placeholder 2">
            <a:extLst>
              <a:ext uri="{FF2B5EF4-FFF2-40B4-BE49-F238E27FC236}">
                <a16:creationId xmlns:a16="http://schemas.microsoft.com/office/drawing/2014/main" id="{7DC50EDD-E5EE-929D-A8C5-F6715993BBC7}"/>
              </a:ext>
            </a:extLst>
          </p:cNvPr>
          <p:cNvSpPr txBox="1">
            <a:spLocks/>
          </p:cNvSpPr>
          <p:nvPr/>
        </p:nvSpPr>
        <p:spPr>
          <a:xfrm>
            <a:off x="687737" y="2818268"/>
            <a:ext cx="10816525" cy="101863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i="1" dirty="0">
                <a:solidFill>
                  <a:schemeClr val="tx1"/>
                </a:solidFill>
              </a:rPr>
              <a:t>“[The training] didn’t even really say how to identify a cyber-attack; it talks a lot about flash drives.”</a:t>
            </a:r>
            <a:r>
              <a:rPr lang="en-US" sz="2800" dirty="0">
                <a:solidFill>
                  <a:schemeClr val="tx1"/>
                </a:solidFill>
              </a:rPr>
              <a:t> (P9)</a:t>
            </a:r>
          </a:p>
        </p:txBody>
      </p:sp>
      <p:sp>
        <p:nvSpPr>
          <p:cNvPr id="12" name="Content Placeholder 2">
            <a:extLst>
              <a:ext uri="{FF2B5EF4-FFF2-40B4-BE49-F238E27FC236}">
                <a16:creationId xmlns:a16="http://schemas.microsoft.com/office/drawing/2014/main" id="{EDCA39DA-4068-75CB-6E35-B19B6BD4EBFF}"/>
              </a:ext>
            </a:extLst>
          </p:cNvPr>
          <p:cNvSpPr txBox="1">
            <a:spLocks/>
          </p:cNvSpPr>
          <p:nvPr/>
        </p:nvSpPr>
        <p:spPr>
          <a:xfrm>
            <a:off x="838198" y="4144433"/>
            <a:ext cx="10515600" cy="7252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8 admitted to unsafe practices </a:t>
            </a:r>
          </a:p>
        </p:txBody>
      </p:sp>
      <p:pic>
        <p:nvPicPr>
          <p:cNvPr id="16" name="Picture 15">
            <a:extLst>
              <a:ext uri="{FF2B5EF4-FFF2-40B4-BE49-F238E27FC236}">
                <a16:creationId xmlns:a16="http://schemas.microsoft.com/office/drawing/2014/main" id="{5EC7233B-EF2B-42B5-116D-234F8C2C92EA}"/>
              </a:ext>
            </a:extLst>
          </p:cNvPr>
          <p:cNvPicPr>
            <a:picLocks noChangeAspect="1"/>
          </p:cNvPicPr>
          <p:nvPr/>
        </p:nvPicPr>
        <p:blipFill>
          <a:blip r:embed="rId4"/>
          <a:srcRect t="30337" b="26885"/>
          <a:stretch>
            <a:fillRect/>
          </a:stretch>
        </p:blipFill>
        <p:spPr>
          <a:xfrm>
            <a:off x="544138" y="5150940"/>
            <a:ext cx="1695450" cy="725278"/>
          </a:xfrm>
          <a:prstGeom prst="rect">
            <a:avLst/>
          </a:prstGeom>
        </p:spPr>
      </p:pic>
      <p:pic>
        <p:nvPicPr>
          <p:cNvPr id="17" name="Picture 16">
            <a:extLst>
              <a:ext uri="{FF2B5EF4-FFF2-40B4-BE49-F238E27FC236}">
                <a16:creationId xmlns:a16="http://schemas.microsoft.com/office/drawing/2014/main" id="{4F297A92-87E2-C80A-0D7E-87C43BBDBFC2}"/>
              </a:ext>
            </a:extLst>
          </p:cNvPr>
          <p:cNvPicPr>
            <a:picLocks noChangeAspect="1"/>
          </p:cNvPicPr>
          <p:nvPr/>
        </p:nvPicPr>
        <p:blipFill>
          <a:blip r:embed="rId5"/>
          <a:stretch>
            <a:fillRect/>
          </a:stretch>
        </p:blipFill>
        <p:spPr>
          <a:xfrm>
            <a:off x="3284878" y="4829789"/>
            <a:ext cx="1722812" cy="1722812"/>
          </a:xfrm>
          <a:prstGeom prst="rect">
            <a:avLst/>
          </a:prstGeom>
        </p:spPr>
      </p:pic>
      <p:pic>
        <p:nvPicPr>
          <p:cNvPr id="18" name="Picture 17">
            <a:extLst>
              <a:ext uri="{FF2B5EF4-FFF2-40B4-BE49-F238E27FC236}">
                <a16:creationId xmlns:a16="http://schemas.microsoft.com/office/drawing/2014/main" id="{77C48E76-4EE7-AA0A-795B-538AF2CFDDB0}"/>
              </a:ext>
            </a:extLst>
          </p:cNvPr>
          <p:cNvPicPr>
            <a:picLocks noChangeAspect="1"/>
          </p:cNvPicPr>
          <p:nvPr/>
        </p:nvPicPr>
        <p:blipFill>
          <a:blip r:embed="rId6"/>
          <a:stretch>
            <a:fillRect/>
          </a:stretch>
        </p:blipFill>
        <p:spPr>
          <a:xfrm>
            <a:off x="5848201" y="4829789"/>
            <a:ext cx="1581999" cy="1581999"/>
          </a:xfrm>
          <a:prstGeom prst="rect">
            <a:avLst/>
          </a:prstGeom>
        </p:spPr>
      </p:pic>
      <p:cxnSp>
        <p:nvCxnSpPr>
          <p:cNvPr id="19" name="Straight Arrow Connector 18">
            <a:extLst>
              <a:ext uri="{FF2B5EF4-FFF2-40B4-BE49-F238E27FC236}">
                <a16:creationId xmlns:a16="http://schemas.microsoft.com/office/drawing/2014/main" id="{0B539077-380A-3A06-3F28-899F9CF80359}"/>
              </a:ext>
            </a:extLst>
          </p:cNvPr>
          <p:cNvCxnSpPr>
            <a:cxnSpLocks/>
          </p:cNvCxnSpPr>
          <p:nvPr/>
        </p:nvCxnSpPr>
        <p:spPr>
          <a:xfrm>
            <a:off x="2239588" y="5485950"/>
            <a:ext cx="960812" cy="0"/>
          </a:xfrm>
          <a:prstGeom prst="straightConnector1">
            <a:avLst/>
          </a:prstGeom>
          <a:ln w="63500">
            <a:solidFill>
              <a:schemeClr val="tx1"/>
            </a:solidFill>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9824F2C9-491A-B92C-401C-67E1D7A5E236}"/>
              </a:ext>
            </a:extLst>
          </p:cNvPr>
          <p:cNvCxnSpPr>
            <a:cxnSpLocks/>
          </p:cNvCxnSpPr>
          <p:nvPr/>
        </p:nvCxnSpPr>
        <p:spPr>
          <a:xfrm flipV="1">
            <a:off x="7239000" y="5513129"/>
            <a:ext cx="833782" cy="450"/>
          </a:xfrm>
          <a:prstGeom prst="straightConnector1">
            <a:avLst/>
          </a:prstGeom>
          <a:ln w="63500">
            <a:solidFill>
              <a:schemeClr val="tx1"/>
            </a:solidFill>
            <a:tailEnd type="triangle"/>
          </a:ln>
        </p:spPr>
        <p:style>
          <a:lnRef idx="2">
            <a:schemeClr val="dk1"/>
          </a:lnRef>
          <a:fillRef idx="0">
            <a:schemeClr val="dk1"/>
          </a:fillRef>
          <a:effectRef idx="1">
            <a:schemeClr val="dk1"/>
          </a:effectRef>
          <a:fontRef idx="minor">
            <a:schemeClr val="tx1"/>
          </a:fontRef>
        </p:style>
      </p:cxnSp>
      <p:pic>
        <p:nvPicPr>
          <p:cNvPr id="22" name="Picture 21">
            <a:extLst>
              <a:ext uri="{FF2B5EF4-FFF2-40B4-BE49-F238E27FC236}">
                <a16:creationId xmlns:a16="http://schemas.microsoft.com/office/drawing/2014/main" id="{FFCB2CE8-7C5C-9366-1914-2B3F65AB1DD3}"/>
              </a:ext>
            </a:extLst>
          </p:cNvPr>
          <p:cNvPicPr>
            <a:picLocks noChangeAspect="1"/>
          </p:cNvPicPr>
          <p:nvPr/>
        </p:nvPicPr>
        <p:blipFill>
          <a:blip r:embed="rId7"/>
          <a:stretch>
            <a:fillRect/>
          </a:stretch>
        </p:blipFill>
        <p:spPr>
          <a:xfrm>
            <a:off x="8157260" y="4144433"/>
            <a:ext cx="2519434" cy="2519434"/>
          </a:xfrm>
          <a:prstGeom prst="rect">
            <a:avLst/>
          </a:prstGeom>
        </p:spPr>
      </p:pic>
      <p:sp>
        <p:nvSpPr>
          <p:cNvPr id="3" name="Slide Number Placeholder 14">
            <a:extLst>
              <a:ext uri="{FF2B5EF4-FFF2-40B4-BE49-F238E27FC236}">
                <a16:creationId xmlns:a16="http://schemas.microsoft.com/office/drawing/2014/main" id="{68739A3A-7AE7-A152-A20D-73D20F6E1142}"/>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16</a:t>
            </a:fld>
            <a:endParaRPr lang="en-US" dirty="0"/>
          </a:p>
        </p:txBody>
      </p:sp>
    </p:spTree>
    <p:custDataLst>
      <p:tags r:id="rId1"/>
    </p:custDataLst>
    <p:extLst>
      <p:ext uri="{BB962C8B-B14F-4D97-AF65-F5344CB8AC3E}">
        <p14:creationId xmlns:p14="http://schemas.microsoft.com/office/powerpoint/2010/main" val="12166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A2410-C5C2-A949-1AB6-B21C27EBE8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0762C-70B6-CCA0-9B3B-9534A94E59DB}"/>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53B58F4F-DC6E-C79E-3F56-F97CB2CCF6FD}"/>
              </a:ext>
            </a:extLst>
          </p:cNvPr>
          <p:cNvSpPr>
            <a:spLocks noGrp="1"/>
          </p:cNvSpPr>
          <p:nvPr>
            <p:ph type="sldNum" sz="quarter" idx="12"/>
          </p:nvPr>
        </p:nvSpPr>
        <p:spPr/>
        <p:txBody>
          <a:bodyPr/>
          <a:lstStyle/>
          <a:p>
            <a:fld id="{3FD3752D-19B1-E742-A05C-C131EC29DD8C}" type="slidenum">
              <a:rPr lang="en-US" smtClean="0"/>
              <a:t>17</a:t>
            </a:fld>
            <a:endParaRPr lang="en-US"/>
          </a:p>
        </p:txBody>
      </p:sp>
      <p:sp>
        <p:nvSpPr>
          <p:cNvPr id="9" name="Content Placeholder 2">
            <a:extLst>
              <a:ext uri="{FF2B5EF4-FFF2-40B4-BE49-F238E27FC236}">
                <a16:creationId xmlns:a16="http://schemas.microsoft.com/office/drawing/2014/main" id="{E4BEF3DC-E32A-CAA7-57CB-398A92A40601}"/>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C0280563-62EF-5727-3C74-2C4D2265E9A5}"/>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9011E53A-81F1-505C-D598-DC6BE7227AAC}"/>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CE25996B-F68B-B78D-AB28-3B201526FF9B}"/>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23E08736-969D-328A-6E0B-52D70B62E0CE}"/>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2EF39C-C36A-9059-1EB8-786FA082D951}"/>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2DC5D1-7C50-4333-AEC1-5907EF213F0E}"/>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C2C6BD5-AEC5-ED8A-AD4A-7FD29F568177}"/>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9D2A47D-AB0C-49D5-C047-59CA7463DDCF}"/>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F7E3A6D-50E2-696C-95D7-AF397FBB8267}"/>
              </a:ext>
            </a:extLst>
          </p:cNvPr>
          <p:cNvPicPr>
            <a:picLocks noChangeAspect="1"/>
          </p:cNvPicPr>
          <p:nvPr/>
        </p:nvPicPr>
        <p:blipFill>
          <a:blip r:embed="rId3"/>
          <a:stretch>
            <a:fillRect/>
          </a:stretch>
        </p:blipFill>
        <p:spPr>
          <a:xfrm>
            <a:off x="2643357" y="5486399"/>
            <a:ext cx="1357143" cy="1357143"/>
          </a:xfrm>
          <a:prstGeom prst="rect">
            <a:avLst/>
          </a:prstGeom>
        </p:spPr>
      </p:pic>
      <p:sp>
        <p:nvSpPr>
          <p:cNvPr id="18" name="Content Placeholder 2">
            <a:extLst>
              <a:ext uri="{FF2B5EF4-FFF2-40B4-BE49-F238E27FC236}">
                <a16:creationId xmlns:a16="http://schemas.microsoft.com/office/drawing/2014/main" id="{10BE7FE4-699A-66C6-5FFC-E3D68EF4FAB1}"/>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A3DDE490-07E2-C134-01C3-66DD5CDEECA5}"/>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8BC26135-E478-09A2-2EA0-A817764D31F1}"/>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96121E3F-A876-5584-4340-FDA5E6F15C7F}"/>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7" name="TextBox 26">
            <a:extLst>
              <a:ext uri="{FF2B5EF4-FFF2-40B4-BE49-F238E27FC236}">
                <a16:creationId xmlns:a16="http://schemas.microsoft.com/office/drawing/2014/main" id="{D2F9E4D4-5490-6FD4-F737-C9343CC6625E}"/>
              </a:ext>
            </a:extLst>
          </p:cNvPr>
          <p:cNvSpPr txBox="1"/>
          <p:nvPr/>
        </p:nvSpPr>
        <p:spPr>
          <a:xfrm>
            <a:off x="2113808" y="-11876"/>
            <a:ext cx="4858492" cy="1384995"/>
          </a:xfrm>
          <a:prstGeom prst="rect">
            <a:avLst/>
          </a:prstGeom>
          <a:noFill/>
        </p:spPr>
        <p:txBody>
          <a:bodyPr wrap="square">
            <a:spAutoFit/>
          </a:bodyPr>
          <a:lstStyle/>
          <a:p>
            <a:pPr algn="ctr"/>
            <a:r>
              <a:rPr lang="en-US" sz="2800" b="1" dirty="0"/>
              <a:t>Cybersecurity is seen as secondary to physical security</a:t>
            </a:r>
            <a:endParaRPr lang="en-US" sz="2800" dirty="0"/>
          </a:p>
        </p:txBody>
      </p:sp>
      <p:sp>
        <p:nvSpPr>
          <p:cNvPr id="4" name="TextBox 3">
            <a:extLst>
              <a:ext uri="{FF2B5EF4-FFF2-40B4-BE49-F238E27FC236}">
                <a16:creationId xmlns:a16="http://schemas.microsoft.com/office/drawing/2014/main" id="{A6E01DEA-E01F-CF36-2F9A-0769A043F68F}"/>
              </a:ext>
            </a:extLst>
          </p:cNvPr>
          <p:cNvSpPr txBox="1"/>
          <p:nvPr/>
        </p:nvSpPr>
        <p:spPr>
          <a:xfrm>
            <a:off x="2189019" y="2893073"/>
            <a:ext cx="4858492" cy="954107"/>
          </a:xfrm>
          <a:prstGeom prst="rect">
            <a:avLst/>
          </a:prstGeom>
          <a:noFill/>
        </p:spPr>
        <p:txBody>
          <a:bodyPr wrap="square">
            <a:spAutoFit/>
          </a:bodyPr>
          <a:lstStyle/>
          <a:p>
            <a:pPr algn="ctr"/>
            <a:r>
              <a:rPr lang="en-US" sz="2800" b="1" dirty="0"/>
              <a:t>Training is generic, not role-specific, and often ignored</a:t>
            </a:r>
          </a:p>
        </p:txBody>
      </p:sp>
      <p:sp>
        <p:nvSpPr>
          <p:cNvPr id="7" name="TextBox 6">
            <a:extLst>
              <a:ext uri="{FF2B5EF4-FFF2-40B4-BE49-F238E27FC236}">
                <a16:creationId xmlns:a16="http://schemas.microsoft.com/office/drawing/2014/main" id="{3466FB76-73C9-458B-8BF6-0B701CFD3076}"/>
              </a:ext>
            </a:extLst>
          </p:cNvPr>
          <p:cNvSpPr txBox="1"/>
          <p:nvPr/>
        </p:nvSpPr>
        <p:spPr>
          <a:xfrm>
            <a:off x="2189019" y="1348539"/>
            <a:ext cx="4783279" cy="1371601"/>
          </a:xfrm>
          <a:prstGeom prst="rect">
            <a:avLst/>
          </a:prstGeom>
          <a:noFill/>
        </p:spPr>
        <p:txBody>
          <a:bodyPr wrap="square">
            <a:spAutoFit/>
          </a:bodyPr>
          <a:lstStyle/>
          <a:p>
            <a:pPr algn="ctr"/>
            <a:r>
              <a:rPr lang="en-US" sz="2800" b="1" dirty="0"/>
              <a:t>From GPS to Starlink, mariners see growing, unmanaged cyber risks</a:t>
            </a:r>
            <a:endParaRPr lang="en-US" sz="2800" dirty="0"/>
          </a:p>
        </p:txBody>
      </p:sp>
      <p:sp>
        <p:nvSpPr>
          <p:cNvPr id="6" name="Slide Number Placeholder 14">
            <a:extLst>
              <a:ext uri="{FF2B5EF4-FFF2-40B4-BE49-F238E27FC236}">
                <a16:creationId xmlns:a16="http://schemas.microsoft.com/office/drawing/2014/main" id="{B4E3FA21-9F0B-EAE3-A214-B00F8EBEDCA8}"/>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17</a:t>
            </a:fld>
            <a:endParaRPr lang="en-US" dirty="0"/>
          </a:p>
        </p:txBody>
      </p:sp>
    </p:spTree>
    <p:custDataLst>
      <p:tags r:id="rId1"/>
    </p:custDataLst>
    <p:extLst>
      <p:ext uri="{BB962C8B-B14F-4D97-AF65-F5344CB8AC3E}">
        <p14:creationId xmlns:p14="http://schemas.microsoft.com/office/powerpoint/2010/main" val="200317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AAB3-2BB2-BD31-B64B-83948E98F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2B7989-D792-33AC-14B7-AE3F48FB2C16}"/>
              </a:ext>
            </a:extLst>
          </p:cNvPr>
          <p:cNvSpPr>
            <a:spLocks noGrp="1"/>
          </p:cNvSpPr>
          <p:nvPr>
            <p:ph type="title"/>
          </p:nvPr>
        </p:nvSpPr>
        <p:spPr>
          <a:xfrm>
            <a:off x="838200" y="18255"/>
            <a:ext cx="10515600" cy="1325563"/>
          </a:xfrm>
        </p:spPr>
        <p:txBody>
          <a:bodyPr/>
          <a:lstStyle/>
          <a:p>
            <a:r>
              <a:rPr lang="en-US" dirty="0"/>
              <a:t>Regulations Matter, But Don’t Fit the Crew</a:t>
            </a:r>
          </a:p>
        </p:txBody>
      </p:sp>
      <p:sp>
        <p:nvSpPr>
          <p:cNvPr id="3" name="Content Placeholder 2">
            <a:extLst>
              <a:ext uri="{FF2B5EF4-FFF2-40B4-BE49-F238E27FC236}">
                <a16:creationId xmlns:a16="http://schemas.microsoft.com/office/drawing/2014/main" id="{73978366-F672-3938-2173-A66FB84EA762}"/>
              </a:ext>
            </a:extLst>
          </p:cNvPr>
          <p:cNvSpPr>
            <a:spLocks noGrp="1"/>
          </p:cNvSpPr>
          <p:nvPr>
            <p:ph idx="1"/>
          </p:nvPr>
        </p:nvSpPr>
        <p:spPr>
          <a:xfrm>
            <a:off x="838200" y="1343818"/>
            <a:ext cx="10515600" cy="569254"/>
          </a:xfrm>
        </p:spPr>
        <p:txBody>
          <a:bodyPr>
            <a:normAutofit/>
          </a:bodyPr>
          <a:lstStyle/>
          <a:p>
            <a:r>
              <a:rPr lang="en-US" dirty="0"/>
              <a:t>15/21 Mariners found regulations to be essential</a:t>
            </a:r>
          </a:p>
        </p:txBody>
      </p:sp>
      <p:sp>
        <p:nvSpPr>
          <p:cNvPr id="4" name="Content Placeholder 2">
            <a:extLst>
              <a:ext uri="{FF2B5EF4-FFF2-40B4-BE49-F238E27FC236}">
                <a16:creationId xmlns:a16="http://schemas.microsoft.com/office/drawing/2014/main" id="{450B605B-2ECF-30C3-E2AC-D9ED59E6AB84}"/>
              </a:ext>
            </a:extLst>
          </p:cNvPr>
          <p:cNvSpPr txBox="1">
            <a:spLocks/>
          </p:cNvSpPr>
          <p:nvPr/>
        </p:nvSpPr>
        <p:spPr>
          <a:xfrm>
            <a:off x="586673" y="1966226"/>
            <a:ext cx="11068050" cy="101863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rPr>
              <a:t>“</a:t>
            </a:r>
            <a:r>
              <a:rPr lang="en-US" i="1" dirty="0">
                <a:solidFill>
                  <a:schemeClr val="tx1"/>
                </a:solidFill>
              </a:rPr>
              <a:t>Most of the standards, regulations that we have in the maritime industry... are written in blood and oil. Mariners pay for it with their blood, sweat, and tears</a:t>
            </a:r>
            <a:r>
              <a:rPr lang="en-US" dirty="0">
                <a:solidFill>
                  <a:schemeClr val="tx1"/>
                </a:solidFill>
              </a:rPr>
              <a:t>” (P7) </a:t>
            </a:r>
          </a:p>
        </p:txBody>
      </p:sp>
      <p:sp>
        <p:nvSpPr>
          <p:cNvPr id="5" name="Content Placeholder 2">
            <a:extLst>
              <a:ext uri="{FF2B5EF4-FFF2-40B4-BE49-F238E27FC236}">
                <a16:creationId xmlns:a16="http://schemas.microsoft.com/office/drawing/2014/main" id="{5939B66E-1109-3459-CB2A-928654B5F608}"/>
              </a:ext>
            </a:extLst>
          </p:cNvPr>
          <p:cNvSpPr txBox="1">
            <a:spLocks/>
          </p:cNvSpPr>
          <p:nvPr/>
        </p:nvSpPr>
        <p:spPr>
          <a:xfrm>
            <a:off x="838199" y="3142699"/>
            <a:ext cx="9929328" cy="1916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11/21 see regulations as burdensome</a:t>
            </a:r>
          </a:p>
          <a:p>
            <a:r>
              <a:rPr lang="en-US" dirty="0"/>
              <a:t>7/21 one-size-fits-all, not adequate for small crews</a:t>
            </a:r>
          </a:p>
          <a:p>
            <a:r>
              <a:rPr lang="en-US" dirty="0"/>
              <a:t>Only 10/21 aware of IMO cyber regulations</a:t>
            </a:r>
          </a:p>
        </p:txBody>
      </p:sp>
      <p:sp>
        <p:nvSpPr>
          <p:cNvPr id="8" name="Content Placeholder 2">
            <a:extLst>
              <a:ext uri="{FF2B5EF4-FFF2-40B4-BE49-F238E27FC236}">
                <a16:creationId xmlns:a16="http://schemas.microsoft.com/office/drawing/2014/main" id="{3A37EB6A-C983-C320-7C3F-7C6F7C3C2CBA}"/>
              </a:ext>
            </a:extLst>
          </p:cNvPr>
          <p:cNvSpPr txBox="1">
            <a:spLocks/>
          </p:cNvSpPr>
          <p:nvPr/>
        </p:nvSpPr>
        <p:spPr>
          <a:xfrm>
            <a:off x="586673" y="4872966"/>
            <a:ext cx="11068050" cy="1282431"/>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tx1"/>
                </a:solidFill>
              </a:rPr>
              <a:t>“</a:t>
            </a:r>
            <a:r>
              <a:rPr lang="en-US" i="1" dirty="0">
                <a:solidFill>
                  <a:schemeClr val="tx1"/>
                </a:solidFill>
              </a:rPr>
              <a:t>A lot of retired Navy guys. . . they’re writing the regulation. But they’re writing it based off the Navy way of doing stuff with a 5,000 person crew on [an] aircraft carrier versus a 20 or 12 person crew</a:t>
            </a:r>
            <a:r>
              <a:rPr lang="en-US" dirty="0">
                <a:solidFill>
                  <a:schemeClr val="tx1"/>
                </a:solidFill>
              </a:rPr>
              <a:t>” (P6)</a:t>
            </a:r>
          </a:p>
        </p:txBody>
      </p:sp>
      <p:sp>
        <p:nvSpPr>
          <p:cNvPr id="6" name="Slide Number Placeholder 14">
            <a:extLst>
              <a:ext uri="{FF2B5EF4-FFF2-40B4-BE49-F238E27FC236}">
                <a16:creationId xmlns:a16="http://schemas.microsoft.com/office/drawing/2014/main" id="{0996B28E-8931-FE6D-6EED-0B4E9F6386FF}"/>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18</a:t>
            </a:fld>
            <a:endParaRPr lang="en-US" dirty="0"/>
          </a:p>
        </p:txBody>
      </p:sp>
    </p:spTree>
    <p:custDataLst>
      <p:tags r:id="rId1"/>
    </p:custDataLst>
    <p:extLst>
      <p:ext uri="{BB962C8B-B14F-4D97-AF65-F5344CB8AC3E}">
        <p14:creationId xmlns:p14="http://schemas.microsoft.com/office/powerpoint/2010/main" val="4236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5EB18-02A5-D1A7-FD15-8F5121AD241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243F89-EFB6-9B3B-2AF4-7801FA054D64}"/>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F1C1FB98-4615-B626-1DEB-C6907258766E}"/>
              </a:ext>
            </a:extLst>
          </p:cNvPr>
          <p:cNvSpPr>
            <a:spLocks noGrp="1"/>
          </p:cNvSpPr>
          <p:nvPr>
            <p:ph type="sldNum" sz="quarter" idx="12"/>
          </p:nvPr>
        </p:nvSpPr>
        <p:spPr/>
        <p:txBody>
          <a:bodyPr/>
          <a:lstStyle/>
          <a:p>
            <a:fld id="{3FD3752D-19B1-E742-A05C-C131EC29DD8C}" type="slidenum">
              <a:rPr lang="en-US" smtClean="0"/>
              <a:t>19</a:t>
            </a:fld>
            <a:endParaRPr lang="en-US"/>
          </a:p>
        </p:txBody>
      </p:sp>
      <p:sp>
        <p:nvSpPr>
          <p:cNvPr id="9" name="Content Placeholder 2">
            <a:extLst>
              <a:ext uri="{FF2B5EF4-FFF2-40B4-BE49-F238E27FC236}">
                <a16:creationId xmlns:a16="http://schemas.microsoft.com/office/drawing/2014/main" id="{CB2CE3EC-D7EB-B632-AAD2-14A6A954C32A}"/>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AD2F7C31-8159-9623-44EF-0E7D97CF046D}"/>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158E631B-D283-2A97-5E6B-2E8E20ED5648}"/>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E2E67E38-6AB8-FB9F-EFD9-AE71511FF411}"/>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E9B74878-BFAE-A5EC-E349-D2E05949F3A3}"/>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36F6FF-47EB-05C4-4C53-2A45923AD8BF}"/>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7FAE5C1-8032-42AE-80DD-FA22AB261392}"/>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FE4306B-C6B9-0213-5D02-6765F1910B27}"/>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47F00D1-E187-598F-9A78-419D0D6E5C67}"/>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B981CF0-C074-8DF4-5A54-5FD4B8FE53BD}"/>
              </a:ext>
            </a:extLst>
          </p:cNvPr>
          <p:cNvPicPr>
            <a:picLocks noChangeAspect="1"/>
          </p:cNvPicPr>
          <p:nvPr/>
        </p:nvPicPr>
        <p:blipFill>
          <a:blip r:embed="rId4"/>
          <a:stretch>
            <a:fillRect/>
          </a:stretch>
        </p:blipFill>
        <p:spPr>
          <a:xfrm>
            <a:off x="2643357" y="5486399"/>
            <a:ext cx="1357143" cy="1357143"/>
          </a:xfrm>
          <a:prstGeom prst="rect">
            <a:avLst/>
          </a:prstGeom>
        </p:spPr>
      </p:pic>
      <p:sp>
        <p:nvSpPr>
          <p:cNvPr id="18" name="Content Placeholder 2">
            <a:extLst>
              <a:ext uri="{FF2B5EF4-FFF2-40B4-BE49-F238E27FC236}">
                <a16:creationId xmlns:a16="http://schemas.microsoft.com/office/drawing/2014/main" id="{1E9883D1-57DD-4006-CF7C-6BCE1ED86572}"/>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FAD0EC81-994D-B06C-4A30-22AE935B576B}"/>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A6473EFD-BAAC-5E94-0924-E17007078447}"/>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154A8F63-28CC-292E-27D2-CDC5A57022B9}"/>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7" name="TextBox 26">
            <a:extLst>
              <a:ext uri="{FF2B5EF4-FFF2-40B4-BE49-F238E27FC236}">
                <a16:creationId xmlns:a16="http://schemas.microsoft.com/office/drawing/2014/main" id="{638FC6E2-6184-125A-CF3A-F8325C64DBB0}"/>
              </a:ext>
            </a:extLst>
          </p:cNvPr>
          <p:cNvSpPr txBox="1"/>
          <p:nvPr/>
        </p:nvSpPr>
        <p:spPr>
          <a:xfrm>
            <a:off x="2113808" y="-11876"/>
            <a:ext cx="4858492" cy="1384995"/>
          </a:xfrm>
          <a:prstGeom prst="rect">
            <a:avLst/>
          </a:prstGeom>
          <a:noFill/>
        </p:spPr>
        <p:txBody>
          <a:bodyPr wrap="square">
            <a:spAutoFit/>
          </a:bodyPr>
          <a:lstStyle/>
          <a:p>
            <a:pPr algn="ctr"/>
            <a:r>
              <a:rPr lang="en-US" sz="2800" b="1" dirty="0"/>
              <a:t>Cybersecurity is seen as secondary to physical security</a:t>
            </a:r>
            <a:endParaRPr lang="en-US" sz="2800" dirty="0"/>
          </a:p>
        </p:txBody>
      </p:sp>
      <p:sp>
        <p:nvSpPr>
          <p:cNvPr id="4" name="TextBox 3">
            <a:extLst>
              <a:ext uri="{FF2B5EF4-FFF2-40B4-BE49-F238E27FC236}">
                <a16:creationId xmlns:a16="http://schemas.microsoft.com/office/drawing/2014/main" id="{179D9192-78A3-4EF2-26F3-40B8B7506CBB}"/>
              </a:ext>
            </a:extLst>
          </p:cNvPr>
          <p:cNvSpPr txBox="1"/>
          <p:nvPr/>
        </p:nvSpPr>
        <p:spPr>
          <a:xfrm>
            <a:off x="2189019" y="2892313"/>
            <a:ext cx="4858492" cy="954107"/>
          </a:xfrm>
          <a:prstGeom prst="rect">
            <a:avLst/>
          </a:prstGeom>
          <a:noFill/>
        </p:spPr>
        <p:txBody>
          <a:bodyPr wrap="square">
            <a:spAutoFit/>
          </a:bodyPr>
          <a:lstStyle/>
          <a:p>
            <a:pPr algn="ctr"/>
            <a:r>
              <a:rPr lang="en-US" sz="2800" b="1" dirty="0"/>
              <a:t>Training is generic, not role-specific, and often ignored</a:t>
            </a:r>
          </a:p>
        </p:txBody>
      </p:sp>
      <p:sp>
        <p:nvSpPr>
          <p:cNvPr id="6" name="TextBox 5">
            <a:extLst>
              <a:ext uri="{FF2B5EF4-FFF2-40B4-BE49-F238E27FC236}">
                <a16:creationId xmlns:a16="http://schemas.microsoft.com/office/drawing/2014/main" id="{D32389E8-81C0-A012-F22F-C6AC98C0167A}"/>
              </a:ext>
            </a:extLst>
          </p:cNvPr>
          <p:cNvSpPr txBox="1"/>
          <p:nvPr/>
        </p:nvSpPr>
        <p:spPr>
          <a:xfrm>
            <a:off x="2189019" y="4099884"/>
            <a:ext cx="4858492" cy="1384995"/>
          </a:xfrm>
          <a:prstGeom prst="rect">
            <a:avLst/>
          </a:prstGeom>
          <a:noFill/>
        </p:spPr>
        <p:txBody>
          <a:bodyPr wrap="square">
            <a:spAutoFit/>
          </a:bodyPr>
          <a:lstStyle/>
          <a:p>
            <a:pPr algn="ctr"/>
            <a:r>
              <a:rPr lang="en-US" sz="2800" b="1" dirty="0"/>
              <a:t>Standards are reactive, burdensome, and not tailored to ships</a:t>
            </a:r>
            <a:endParaRPr lang="en-US" sz="2800" dirty="0"/>
          </a:p>
        </p:txBody>
      </p:sp>
      <p:sp>
        <p:nvSpPr>
          <p:cNvPr id="14" name="TextBox 13">
            <a:extLst>
              <a:ext uri="{FF2B5EF4-FFF2-40B4-BE49-F238E27FC236}">
                <a16:creationId xmlns:a16="http://schemas.microsoft.com/office/drawing/2014/main" id="{88BC463A-612F-2394-143D-CF747770D124}"/>
              </a:ext>
            </a:extLst>
          </p:cNvPr>
          <p:cNvSpPr txBox="1"/>
          <p:nvPr/>
        </p:nvSpPr>
        <p:spPr>
          <a:xfrm>
            <a:off x="2189019" y="1348539"/>
            <a:ext cx="4783279" cy="1371601"/>
          </a:xfrm>
          <a:prstGeom prst="rect">
            <a:avLst/>
          </a:prstGeom>
          <a:noFill/>
        </p:spPr>
        <p:txBody>
          <a:bodyPr wrap="square">
            <a:spAutoFit/>
          </a:bodyPr>
          <a:lstStyle/>
          <a:p>
            <a:pPr algn="ctr"/>
            <a:r>
              <a:rPr lang="en-US" sz="2800" b="1" dirty="0"/>
              <a:t>From GPS to Starlink, mariners see growing, unmanaged cyber risks</a:t>
            </a:r>
            <a:endParaRPr lang="en-US" sz="2800" dirty="0"/>
          </a:p>
        </p:txBody>
      </p:sp>
      <p:sp>
        <p:nvSpPr>
          <p:cNvPr id="7" name="Slide Number Placeholder 14">
            <a:extLst>
              <a:ext uri="{FF2B5EF4-FFF2-40B4-BE49-F238E27FC236}">
                <a16:creationId xmlns:a16="http://schemas.microsoft.com/office/drawing/2014/main" id="{4385DEF0-1451-5416-309D-1FE8AF048C98}"/>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19</a:t>
            </a:fld>
            <a:endParaRPr lang="en-US" dirty="0"/>
          </a:p>
        </p:txBody>
      </p:sp>
    </p:spTree>
    <p:custDataLst>
      <p:tags r:id="rId1"/>
    </p:custDataLst>
    <p:extLst>
      <p:ext uri="{BB962C8B-B14F-4D97-AF65-F5344CB8AC3E}">
        <p14:creationId xmlns:p14="http://schemas.microsoft.com/office/powerpoint/2010/main" val="166579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F5425-C381-3CC2-3E5D-13B59DB077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8B475-764F-D3FD-D505-7285898B61E0}"/>
              </a:ext>
            </a:extLst>
          </p:cNvPr>
          <p:cNvSpPr>
            <a:spLocks noGrp="1"/>
          </p:cNvSpPr>
          <p:nvPr>
            <p:ph type="title"/>
          </p:nvPr>
        </p:nvSpPr>
        <p:spPr>
          <a:xfrm>
            <a:off x="838200" y="29114"/>
            <a:ext cx="10515600" cy="1325563"/>
          </a:xfrm>
        </p:spPr>
        <p:txBody>
          <a:bodyPr/>
          <a:lstStyle/>
          <a:p>
            <a:r>
              <a:rPr lang="en-US" dirty="0"/>
              <a:t>Motivation: Impact of Shipping on the Globe</a:t>
            </a:r>
          </a:p>
        </p:txBody>
      </p:sp>
      <p:pic>
        <p:nvPicPr>
          <p:cNvPr id="9" name="Picture 2" descr="Why the Baltimore Bridge Collapsed So Quickly | WIRED">
            <a:extLst>
              <a:ext uri="{FF2B5EF4-FFF2-40B4-BE49-F238E27FC236}">
                <a16:creationId xmlns:a16="http://schemas.microsoft.com/office/drawing/2014/main" id="{8C189CAA-4540-C89A-0323-08A50984A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882" b="-1"/>
          <a:stretch/>
        </p:blipFill>
        <p:spPr bwMode="auto">
          <a:xfrm>
            <a:off x="528992" y="1168794"/>
            <a:ext cx="7111944" cy="50439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DC7CA1-4C95-17C4-0B72-4FA3D347FA91}"/>
              </a:ext>
            </a:extLst>
          </p:cNvPr>
          <p:cNvPicPr>
            <a:picLocks noChangeAspect="1"/>
          </p:cNvPicPr>
          <p:nvPr/>
        </p:nvPicPr>
        <p:blipFill>
          <a:blip r:embed="rId4"/>
          <a:stretch>
            <a:fillRect/>
          </a:stretch>
        </p:blipFill>
        <p:spPr>
          <a:xfrm>
            <a:off x="528992" y="1168794"/>
            <a:ext cx="7111944" cy="631747"/>
          </a:xfrm>
          <a:prstGeom prst="rect">
            <a:avLst/>
          </a:prstGeom>
        </p:spPr>
      </p:pic>
      <p:pic>
        <p:nvPicPr>
          <p:cNvPr id="10" name="Picture 8" descr="Global supply chain woes deepen after Suez Canal blockage | DHL Logistics  of Things">
            <a:extLst>
              <a:ext uri="{FF2B5EF4-FFF2-40B4-BE49-F238E27FC236}">
                <a16:creationId xmlns:a16="http://schemas.microsoft.com/office/drawing/2014/main" id="{D0B43589-9358-306D-67DF-B17EF3335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238" y="1215483"/>
            <a:ext cx="9429754" cy="49506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CB7BBA-A449-2304-1111-A8BDD61B0BA3}"/>
              </a:ext>
            </a:extLst>
          </p:cNvPr>
          <p:cNvPicPr>
            <a:picLocks noChangeAspect="1"/>
          </p:cNvPicPr>
          <p:nvPr/>
        </p:nvPicPr>
        <p:blipFill>
          <a:blip r:embed="rId6"/>
          <a:stretch>
            <a:fillRect/>
          </a:stretch>
        </p:blipFill>
        <p:spPr>
          <a:xfrm>
            <a:off x="2529238" y="1215483"/>
            <a:ext cx="6264219" cy="1061379"/>
          </a:xfrm>
          <a:prstGeom prst="rect">
            <a:avLst/>
          </a:prstGeom>
        </p:spPr>
      </p:pic>
      <p:pic>
        <p:nvPicPr>
          <p:cNvPr id="11" name="Picture 10" descr="RollingCargo on X: &quot;Did you know? Approximately 90% of the world's trade is  transported by sea through shipping containers! As a leading freight  forwarding company, we're proud to be part of this">
            <a:extLst>
              <a:ext uri="{FF2B5EF4-FFF2-40B4-BE49-F238E27FC236}">
                <a16:creationId xmlns:a16="http://schemas.microsoft.com/office/drawing/2014/main" id="{243985CC-4A65-2ABA-FDBA-7B4217A1CC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5120" y="1100328"/>
            <a:ext cx="5757672" cy="575767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4">
            <a:extLst>
              <a:ext uri="{FF2B5EF4-FFF2-40B4-BE49-F238E27FC236}">
                <a16:creationId xmlns:a16="http://schemas.microsoft.com/office/drawing/2014/main" id="{24C7DADA-7206-3247-D363-F0B53AAB19FC}"/>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2</a:t>
            </a:fld>
            <a:endParaRPr lang="en-US" dirty="0"/>
          </a:p>
        </p:txBody>
      </p:sp>
    </p:spTree>
    <p:custDataLst>
      <p:tags r:id="rId1"/>
    </p:custDataLst>
    <p:extLst>
      <p:ext uri="{BB962C8B-B14F-4D97-AF65-F5344CB8AC3E}">
        <p14:creationId xmlns:p14="http://schemas.microsoft.com/office/powerpoint/2010/main" val="27361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3B5EEF-04A2-926E-A28A-7AC0A166D940}"/>
              </a:ext>
            </a:extLst>
          </p:cNvPr>
          <p:cNvPicPr>
            <a:picLocks noChangeAspect="1"/>
          </p:cNvPicPr>
          <p:nvPr/>
        </p:nvPicPr>
        <p:blipFill>
          <a:blip r:embed="rId3"/>
          <a:stretch>
            <a:fillRect/>
          </a:stretch>
        </p:blipFill>
        <p:spPr>
          <a:xfrm>
            <a:off x="2189076" y="3157323"/>
            <a:ext cx="3709320" cy="3709320"/>
          </a:xfrm>
          <a:prstGeom prst="rect">
            <a:avLst/>
          </a:prstGeom>
        </p:spPr>
      </p:pic>
      <p:sp>
        <p:nvSpPr>
          <p:cNvPr id="2" name="Title 1">
            <a:extLst>
              <a:ext uri="{FF2B5EF4-FFF2-40B4-BE49-F238E27FC236}">
                <a16:creationId xmlns:a16="http://schemas.microsoft.com/office/drawing/2014/main" id="{DCD657D1-CAB1-4183-834F-FA5FD04805C3}"/>
              </a:ext>
            </a:extLst>
          </p:cNvPr>
          <p:cNvSpPr>
            <a:spLocks noGrp="1"/>
          </p:cNvSpPr>
          <p:nvPr>
            <p:ph type="title"/>
          </p:nvPr>
        </p:nvSpPr>
        <p:spPr>
          <a:xfrm>
            <a:off x="838200" y="18255"/>
            <a:ext cx="10515600" cy="1325563"/>
          </a:xfrm>
        </p:spPr>
        <p:txBody>
          <a:bodyPr/>
          <a:lstStyle/>
          <a:p>
            <a:r>
              <a:rPr lang="en-US" dirty="0"/>
              <a:t>A lot to improve… but there’s hope!</a:t>
            </a:r>
          </a:p>
        </p:txBody>
      </p:sp>
      <p:sp>
        <p:nvSpPr>
          <p:cNvPr id="3" name="Content Placeholder 2">
            <a:extLst>
              <a:ext uri="{FF2B5EF4-FFF2-40B4-BE49-F238E27FC236}">
                <a16:creationId xmlns:a16="http://schemas.microsoft.com/office/drawing/2014/main" id="{84BA2243-60D8-6003-7BC8-18AF093D026F}"/>
              </a:ext>
            </a:extLst>
          </p:cNvPr>
          <p:cNvSpPr>
            <a:spLocks noGrp="1"/>
          </p:cNvSpPr>
          <p:nvPr>
            <p:ph idx="1"/>
          </p:nvPr>
        </p:nvSpPr>
        <p:spPr>
          <a:xfrm>
            <a:off x="838200" y="1343818"/>
            <a:ext cx="10515600" cy="4351338"/>
          </a:xfrm>
        </p:spPr>
        <p:txBody>
          <a:bodyPr/>
          <a:lstStyle/>
          <a:p>
            <a:pPr marL="0" indent="0">
              <a:buNone/>
            </a:pPr>
            <a:r>
              <a:rPr lang="en-US" dirty="0"/>
              <a:t>There’s also clear ways we can help mariners….</a:t>
            </a:r>
          </a:p>
        </p:txBody>
      </p:sp>
      <p:pic>
        <p:nvPicPr>
          <p:cNvPr id="4" name="Picture 3">
            <a:extLst>
              <a:ext uri="{FF2B5EF4-FFF2-40B4-BE49-F238E27FC236}">
                <a16:creationId xmlns:a16="http://schemas.microsoft.com/office/drawing/2014/main" id="{B547160B-9916-19C8-09DD-1096834383C6}"/>
              </a:ext>
            </a:extLst>
          </p:cNvPr>
          <p:cNvPicPr>
            <a:picLocks noChangeAspect="1"/>
          </p:cNvPicPr>
          <p:nvPr/>
        </p:nvPicPr>
        <p:blipFill>
          <a:blip r:embed="rId4"/>
          <a:stretch>
            <a:fillRect/>
          </a:stretch>
        </p:blipFill>
        <p:spPr>
          <a:xfrm>
            <a:off x="7923393" y="2022373"/>
            <a:ext cx="2515502" cy="2515502"/>
          </a:xfrm>
          <a:prstGeom prst="rect">
            <a:avLst/>
          </a:prstGeom>
        </p:spPr>
      </p:pic>
      <p:pic>
        <p:nvPicPr>
          <p:cNvPr id="5" name="Picture 4">
            <a:extLst>
              <a:ext uri="{FF2B5EF4-FFF2-40B4-BE49-F238E27FC236}">
                <a16:creationId xmlns:a16="http://schemas.microsoft.com/office/drawing/2014/main" id="{E0FE8325-F5E5-5556-0332-F2602CA39E57}"/>
              </a:ext>
            </a:extLst>
          </p:cNvPr>
          <p:cNvPicPr>
            <a:picLocks noChangeAspect="1"/>
          </p:cNvPicPr>
          <p:nvPr/>
        </p:nvPicPr>
        <p:blipFill>
          <a:blip r:embed="rId5"/>
          <a:stretch>
            <a:fillRect/>
          </a:stretch>
        </p:blipFill>
        <p:spPr>
          <a:xfrm>
            <a:off x="4452449" y="4435476"/>
            <a:ext cx="1445947" cy="1445947"/>
          </a:xfrm>
          <a:prstGeom prst="rect">
            <a:avLst/>
          </a:prstGeom>
        </p:spPr>
      </p:pic>
      <p:pic>
        <p:nvPicPr>
          <p:cNvPr id="6" name="Picture 5">
            <a:extLst>
              <a:ext uri="{FF2B5EF4-FFF2-40B4-BE49-F238E27FC236}">
                <a16:creationId xmlns:a16="http://schemas.microsoft.com/office/drawing/2014/main" id="{41877996-88A1-2A21-A825-B0D0AF492AC6}"/>
              </a:ext>
            </a:extLst>
          </p:cNvPr>
          <p:cNvPicPr>
            <a:picLocks noChangeAspect="1"/>
          </p:cNvPicPr>
          <p:nvPr/>
        </p:nvPicPr>
        <p:blipFill>
          <a:blip r:embed="rId6"/>
          <a:stretch>
            <a:fillRect/>
          </a:stretch>
        </p:blipFill>
        <p:spPr>
          <a:xfrm>
            <a:off x="1386502" y="3157323"/>
            <a:ext cx="1289507" cy="1289507"/>
          </a:xfrm>
          <a:prstGeom prst="rect">
            <a:avLst/>
          </a:prstGeom>
        </p:spPr>
      </p:pic>
      <p:cxnSp>
        <p:nvCxnSpPr>
          <p:cNvPr id="8" name="Straight Arrow Connector 7">
            <a:extLst>
              <a:ext uri="{FF2B5EF4-FFF2-40B4-BE49-F238E27FC236}">
                <a16:creationId xmlns:a16="http://schemas.microsoft.com/office/drawing/2014/main" id="{4E7A1289-155B-E69A-6062-7646D9378655}"/>
              </a:ext>
            </a:extLst>
          </p:cNvPr>
          <p:cNvCxnSpPr>
            <a:cxnSpLocks/>
          </p:cNvCxnSpPr>
          <p:nvPr/>
        </p:nvCxnSpPr>
        <p:spPr>
          <a:xfrm flipV="1">
            <a:off x="6053293" y="3519487"/>
            <a:ext cx="1715203" cy="982357"/>
          </a:xfrm>
          <a:prstGeom prst="straightConnector1">
            <a:avLst/>
          </a:prstGeom>
          <a:ln w="127000">
            <a:tailEnd type="triangle"/>
          </a:ln>
        </p:spPr>
        <p:style>
          <a:lnRef idx="2">
            <a:schemeClr val="dk1"/>
          </a:lnRef>
          <a:fillRef idx="0">
            <a:schemeClr val="dk1"/>
          </a:fillRef>
          <a:effectRef idx="1">
            <a:schemeClr val="dk1"/>
          </a:effectRef>
          <a:fontRef idx="minor">
            <a:schemeClr val="tx1"/>
          </a:fontRef>
        </p:style>
      </p:cxnSp>
      <p:sp>
        <p:nvSpPr>
          <p:cNvPr id="9" name="Slide Number Placeholder 14">
            <a:extLst>
              <a:ext uri="{FF2B5EF4-FFF2-40B4-BE49-F238E27FC236}">
                <a16:creationId xmlns:a16="http://schemas.microsoft.com/office/drawing/2014/main" id="{47A8A868-756C-D865-B8BD-66CF22AE8240}"/>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20</a:t>
            </a:fld>
            <a:endParaRPr lang="en-US" dirty="0"/>
          </a:p>
        </p:txBody>
      </p:sp>
    </p:spTree>
    <p:extLst>
      <p:ext uri="{BB962C8B-B14F-4D97-AF65-F5344CB8AC3E}">
        <p14:creationId xmlns:p14="http://schemas.microsoft.com/office/powerpoint/2010/main" val="3979020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494C-C4AC-8E4D-2D0F-467FA7488B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3C613-B02F-7BEC-AC36-81E0A824F1F8}"/>
              </a:ext>
            </a:extLst>
          </p:cNvPr>
          <p:cNvSpPr>
            <a:spLocks noGrp="1"/>
          </p:cNvSpPr>
          <p:nvPr>
            <p:ph type="title"/>
          </p:nvPr>
        </p:nvSpPr>
        <p:spPr>
          <a:xfrm>
            <a:off x="838200" y="0"/>
            <a:ext cx="10515600" cy="1325563"/>
          </a:xfrm>
        </p:spPr>
        <p:txBody>
          <a:bodyPr/>
          <a:lstStyle/>
          <a:p>
            <a:r>
              <a:rPr lang="en-US" dirty="0"/>
              <a:t>Recommendations</a:t>
            </a:r>
          </a:p>
        </p:txBody>
      </p:sp>
      <p:pic>
        <p:nvPicPr>
          <p:cNvPr id="4" name="Picture 3">
            <a:extLst>
              <a:ext uri="{FF2B5EF4-FFF2-40B4-BE49-F238E27FC236}">
                <a16:creationId xmlns:a16="http://schemas.microsoft.com/office/drawing/2014/main" id="{5F1C0BA7-E362-B062-F1E3-95A71CED26BC}"/>
              </a:ext>
            </a:extLst>
          </p:cNvPr>
          <p:cNvPicPr>
            <a:picLocks noChangeAspect="1"/>
          </p:cNvPicPr>
          <p:nvPr/>
        </p:nvPicPr>
        <p:blipFill>
          <a:blip r:embed="rId4"/>
          <a:stretch>
            <a:fillRect/>
          </a:stretch>
        </p:blipFill>
        <p:spPr>
          <a:xfrm>
            <a:off x="630766" y="2319854"/>
            <a:ext cx="1439334" cy="1439334"/>
          </a:xfrm>
          <a:prstGeom prst="rect">
            <a:avLst/>
          </a:prstGeom>
        </p:spPr>
      </p:pic>
      <p:pic>
        <p:nvPicPr>
          <p:cNvPr id="2052" name="Picture 4" descr="Shipboard Fires - Maintenance and Cure">
            <a:extLst>
              <a:ext uri="{FF2B5EF4-FFF2-40B4-BE49-F238E27FC236}">
                <a16:creationId xmlns:a16="http://schemas.microsoft.com/office/drawing/2014/main" id="{6330496F-D992-1EB4-6C49-40908A28553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11" t="27847" r="2234" b="17391"/>
          <a:stretch>
            <a:fillRect/>
          </a:stretch>
        </p:blipFill>
        <p:spPr bwMode="auto">
          <a:xfrm>
            <a:off x="3318932" y="2507478"/>
            <a:ext cx="3095625" cy="14393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16CF0FCD-DED2-E437-3D95-0341EA435D3A}"/>
              </a:ext>
            </a:extLst>
          </p:cNvPr>
          <p:cNvCxnSpPr>
            <a:cxnSpLocks/>
          </p:cNvCxnSpPr>
          <p:nvPr/>
        </p:nvCxnSpPr>
        <p:spPr>
          <a:xfrm>
            <a:off x="2070100" y="3003272"/>
            <a:ext cx="1151467" cy="0"/>
          </a:xfrm>
          <a:prstGeom prst="straightConnector1">
            <a:avLst/>
          </a:prstGeom>
          <a:ln w="127000">
            <a:tailEnd type="triangle"/>
          </a:ln>
        </p:spPr>
        <p:style>
          <a:lnRef idx="2">
            <a:schemeClr val="dk1"/>
          </a:lnRef>
          <a:fillRef idx="0">
            <a:schemeClr val="dk1"/>
          </a:fillRef>
          <a:effectRef idx="1">
            <a:schemeClr val="dk1"/>
          </a:effectRef>
          <a:fontRef idx="minor">
            <a:schemeClr val="tx1"/>
          </a:fontRef>
        </p:style>
      </p:cxnSp>
      <p:sp>
        <p:nvSpPr>
          <p:cNvPr id="6" name="Content Placeholder 2">
            <a:extLst>
              <a:ext uri="{FF2B5EF4-FFF2-40B4-BE49-F238E27FC236}">
                <a16:creationId xmlns:a16="http://schemas.microsoft.com/office/drawing/2014/main" id="{FC23C3CA-8C5D-2330-AC5E-A65EF4BD249C}"/>
              </a:ext>
            </a:extLst>
          </p:cNvPr>
          <p:cNvSpPr txBox="1">
            <a:spLocks/>
          </p:cNvSpPr>
          <p:nvPr/>
        </p:nvSpPr>
        <p:spPr>
          <a:xfrm>
            <a:off x="7432676" y="1303778"/>
            <a:ext cx="3823758" cy="689502"/>
          </a:xfrm>
          <a:prstGeom prst="rect">
            <a:avLst/>
          </a:prstGeom>
          <a:solidFill>
            <a:schemeClr val="tx2">
              <a:lumMod val="25000"/>
              <a:lumOff val="75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2. Deliver practical, role-specific training</a:t>
            </a:r>
          </a:p>
        </p:txBody>
      </p:sp>
      <p:sp>
        <p:nvSpPr>
          <p:cNvPr id="8" name="Content Placeholder 2">
            <a:extLst>
              <a:ext uri="{FF2B5EF4-FFF2-40B4-BE49-F238E27FC236}">
                <a16:creationId xmlns:a16="http://schemas.microsoft.com/office/drawing/2014/main" id="{17427A60-C962-1893-12E4-E542D4705EFF}"/>
              </a:ext>
            </a:extLst>
          </p:cNvPr>
          <p:cNvSpPr txBox="1">
            <a:spLocks/>
          </p:cNvSpPr>
          <p:nvPr/>
        </p:nvSpPr>
        <p:spPr>
          <a:xfrm>
            <a:off x="935566" y="5113135"/>
            <a:ext cx="4292600" cy="841321"/>
          </a:xfrm>
          <a:prstGeom prst="rect">
            <a:avLst/>
          </a:prstGeom>
          <a:solidFill>
            <a:schemeClr val="tx2">
              <a:lumMod val="25000"/>
              <a:lumOff val="7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3. Align regulations with operational realities </a:t>
            </a:r>
          </a:p>
        </p:txBody>
      </p:sp>
      <p:sp>
        <p:nvSpPr>
          <p:cNvPr id="3" name="Content Placeholder 2">
            <a:extLst>
              <a:ext uri="{FF2B5EF4-FFF2-40B4-BE49-F238E27FC236}">
                <a16:creationId xmlns:a16="http://schemas.microsoft.com/office/drawing/2014/main" id="{3472D3AD-DB2F-6780-2D72-965BC10B550A}"/>
              </a:ext>
            </a:extLst>
          </p:cNvPr>
          <p:cNvSpPr>
            <a:spLocks noGrp="1"/>
          </p:cNvSpPr>
          <p:nvPr>
            <p:ph idx="1"/>
          </p:nvPr>
        </p:nvSpPr>
        <p:spPr>
          <a:xfrm>
            <a:off x="935566" y="1278378"/>
            <a:ext cx="4766733" cy="935111"/>
          </a:xfrm>
          <a:solidFill>
            <a:schemeClr val="tx2">
              <a:lumMod val="25000"/>
              <a:lumOff val="75000"/>
            </a:schemeClr>
          </a:solidFill>
        </p:spPr>
        <p:txBody>
          <a:bodyPr>
            <a:normAutofit/>
          </a:bodyPr>
          <a:lstStyle/>
          <a:p>
            <a:pPr marL="0" indent="0" algn="ctr">
              <a:buNone/>
            </a:pPr>
            <a:r>
              <a:rPr lang="en-US" dirty="0"/>
              <a:t>1. Connect cyber threats to real-world safety impacts  </a:t>
            </a:r>
          </a:p>
        </p:txBody>
      </p:sp>
      <p:pic>
        <p:nvPicPr>
          <p:cNvPr id="10" name="Picture 9">
            <a:extLst>
              <a:ext uri="{FF2B5EF4-FFF2-40B4-BE49-F238E27FC236}">
                <a16:creationId xmlns:a16="http://schemas.microsoft.com/office/drawing/2014/main" id="{7CDC051B-F18E-12BF-2FEE-3EC61D1465F1}"/>
              </a:ext>
            </a:extLst>
          </p:cNvPr>
          <p:cNvPicPr>
            <a:picLocks noChangeAspect="1"/>
          </p:cNvPicPr>
          <p:nvPr/>
        </p:nvPicPr>
        <p:blipFill>
          <a:blip r:embed="rId6"/>
          <a:stretch>
            <a:fillRect/>
          </a:stretch>
        </p:blipFill>
        <p:spPr>
          <a:xfrm>
            <a:off x="8254736" y="2133547"/>
            <a:ext cx="2179638" cy="2179638"/>
          </a:xfrm>
          <a:prstGeom prst="rect">
            <a:avLst/>
          </a:prstGeom>
        </p:spPr>
      </p:pic>
      <p:pic>
        <p:nvPicPr>
          <p:cNvPr id="11" name="Picture 10">
            <a:extLst>
              <a:ext uri="{FF2B5EF4-FFF2-40B4-BE49-F238E27FC236}">
                <a16:creationId xmlns:a16="http://schemas.microsoft.com/office/drawing/2014/main" id="{A183D013-4E89-AEA3-9C83-37B390E36AFB}"/>
              </a:ext>
            </a:extLst>
          </p:cNvPr>
          <p:cNvPicPr>
            <a:picLocks noChangeAspect="1"/>
          </p:cNvPicPr>
          <p:nvPr/>
        </p:nvPicPr>
        <p:blipFill>
          <a:blip r:embed="rId7"/>
          <a:stretch>
            <a:fillRect/>
          </a:stretch>
        </p:blipFill>
        <p:spPr>
          <a:xfrm>
            <a:off x="5838823" y="5113135"/>
            <a:ext cx="1151467" cy="1151467"/>
          </a:xfrm>
          <a:prstGeom prst="rect">
            <a:avLst/>
          </a:prstGeom>
        </p:spPr>
      </p:pic>
      <p:pic>
        <p:nvPicPr>
          <p:cNvPr id="12" name="Picture 11">
            <a:extLst>
              <a:ext uri="{FF2B5EF4-FFF2-40B4-BE49-F238E27FC236}">
                <a16:creationId xmlns:a16="http://schemas.microsoft.com/office/drawing/2014/main" id="{9609E24E-C08D-5FBC-B37E-CAA4DFAB9F30}"/>
              </a:ext>
            </a:extLst>
          </p:cNvPr>
          <p:cNvPicPr>
            <a:picLocks noChangeAspect="1"/>
          </p:cNvPicPr>
          <p:nvPr/>
        </p:nvPicPr>
        <p:blipFill>
          <a:blip r:embed="rId8"/>
          <a:stretch>
            <a:fillRect/>
          </a:stretch>
        </p:blipFill>
        <p:spPr>
          <a:xfrm>
            <a:off x="7431619" y="4943801"/>
            <a:ext cx="1320801" cy="1320801"/>
          </a:xfrm>
          <a:prstGeom prst="rect">
            <a:avLst/>
          </a:prstGeom>
        </p:spPr>
      </p:pic>
      <p:sp>
        <p:nvSpPr>
          <p:cNvPr id="13" name="Content Placeholder 2">
            <a:extLst>
              <a:ext uri="{FF2B5EF4-FFF2-40B4-BE49-F238E27FC236}">
                <a16:creationId xmlns:a16="http://schemas.microsoft.com/office/drawing/2014/main" id="{F05DF645-E4BE-064F-0A52-038EF0906A9F}"/>
              </a:ext>
            </a:extLst>
          </p:cNvPr>
          <p:cNvSpPr txBox="1">
            <a:spLocks/>
          </p:cNvSpPr>
          <p:nvPr/>
        </p:nvSpPr>
        <p:spPr>
          <a:xfrm>
            <a:off x="9512299" y="5123436"/>
            <a:ext cx="2380721" cy="988033"/>
          </a:xfrm>
          <a:prstGeom prst="rect">
            <a:avLst/>
          </a:prstGeom>
          <a:solidFill>
            <a:schemeClr val="tx2">
              <a:lumMod val="25000"/>
              <a:lumOff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See paper for more details!</a:t>
            </a:r>
          </a:p>
        </p:txBody>
      </p:sp>
      <p:sp>
        <p:nvSpPr>
          <p:cNvPr id="7" name="Slide Number Placeholder 14">
            <a:extLst>
              <a:ext uri="{FF2B5EF4-FFF2-40B4-BE49-F238E27FC236}">
                <a16:creationId xmlns:a16="http://schemas.microsoft.com/office/drawing/2014/main" id="{24ADE2C4-2E5D-CABB-8949-1241B9A90345}"/>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21</a:t>
            </a:fld>
            <a:endParaRPr lang="en-US" dirty="0"/>
          </a:p>
        </p:txBody>
      </p:sp>
    </p:spTree>
    <p:custDataLst>
      <p:tags r:id="rId1"/>
    </p:custDataLst>
    <p:extLst>
      <p:ext uri="{BB962C8B-B14F-4D97-AF65-F5344CB8AC3E}">
        <p14:creationId xmlns:p14="http://schemas.microsoft.com/office/powerpoint/2010/main" val="95201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FB626-B22D-55EC-F51F-AB9FC0887CFC}"/>
              </a:ext>
            </a:extLst>
          </p:cNvPr>
          <p:cNvSpPr>
            <a:spLocks noGrp="1"/>
          </p:cNvSpPr>
          <p:nvPr>
            <p:ph type="title"/>
          </p:nvPr>
        </p:nvSpPr>
        <p:spPr>
          <a:xfrm>
            <a:off x="838200" y="18255"/>
            <a:ext cx="10515600" cy="1325563"/>
          </a:xfrm>
        </p:spPr>
        <p:txBody>
          <a:bodyPr/>
          <a:lstStyle/>
          <a:p>
            <a:r>
              <a:rPr lang="en-US" dirty="0"/>
              <a:t>A Brighter Future at Sea</a:t>
            </a:r>
          </a:p>
        </p:txBody>
      </p:sp>
      <p:sp>
        <p:nvSpPr>
          <p:cNvPr id="3" name="Content Placeholder 2">
            <a:extLst>
              <a:ext uri="{FF2B5EF4-FFF2-40B4-BE49-F238E27FC236}">
                <a16:creationId xmlns:a16="http://schemas.microsoft.com/office/drawing/2014/main" id="{3FB1DC38-47E9-71EB-101A-17B697526159}"/>
              </a:ext>
            </a:extLst>
          </p:cNvPr>
          <p:cNvSpPr>
            <a:spLocks noGrp="1"/>
          </p:cNvSpPr>
          <p:nvPr>
            <p:ph idx="1"/>
          </p:nvPr>
        </p:nvSpPr>
        <p:spPr>
          <a:xfrm>
            <a:off x="838200" y="1343818"/>
            <a:ext cx="10515600" cy="4351338"/>
          </a:xfrm>
        </p:spPr>
        <p:txBody>
          <a:bodyPr/>
          <a:lstStyle/>
          <a:p>
            <a:pPr marL="0" indent="0">
              <a:buNone/>
            </a:pPr>
            <a:r>
              <a:rPr lang="en-US" dirty="0"/>
              <a:t>Safer ships, empowered mariners, resilient seas</a:t>
            </a:r>
          </a:p>
          <a:p>
            <a:endParaRPr lang="en-US" dirty="0"/>
          </a:p>
          <a:p>
            <a:endParaRPr lang="en-US" dirty="0"/>
          </a:p>
        </p:txBody>
      </p:sp>
      <p:pic>
        <p:nvPicPr>
          <p:cNvPr id="4" name="Picture 3">
            <a:extLst>
              <a:ext uri="{FF2B5EF4-FFF2-40B4-BE49-F238E27FC236}">
                <a16:creationId xmlns:a16="http://schemas.microsoft.com/office/drawing/2014/main" id="{308F86A9-1069-8844-9B41-DAFA67EA5FF1}"/>
              </a:ext>
            </a:extLst>
          </p:cNvPr>
          <p:cNvPicPr>
            <a:picLocks noChangeAspect="1"/>
          </p:cNvPicPr>
          <p:nvPr/>
        </p:nvPicPr>
        <p:blipFill>
          <a:blip r:embed="rId3"/>
          <a:stretch>
            <a:fillRect/>
          </a:stretch>
        </p:blipFill>
        <p:spPr>
          <a:xfrm>
            <a:off x="1896533" y="3150923"/>
            <a:ext cx="2544233" cy="2544233"/>
          </a:xfrm>
          <a:prstGeom prst="rect">
            <a:avLst/>
          </a:prstGeom>
        </p:spPr>
      </p:pic>
      <p:pic>
        <p:nvPicPr>
          <p:cNvPr id="5" name="Picture 4">
            <a:extLst>
              <a:ext uri="{FF2B5EF4-FFF2-40B4-BE49-F238E27FC236}">
                <a16:creationId xmlns:a16="http://schemas.microsoft.com/office/drawing/2014/main" id="{FAD8E388-6008-4832-148E-8BB35D703BDE}"/>
              </a:ext>
            </a:extLst>
          </p:cNvPr>
          <p:cNvPicPr>
            <a:picLocks noChangeAspect="1"/>
          </p:cNvPicPr>
          <p:nvPr/>
        </p:nvPicPr>
        <p:blipFill>
          <a:blip r:embed="rId4"/>
          <a:stretch>
            <a:fillRect/>
          </a:stretch>
        </p:blipFill>
        <p:spPr>
          <a:xfrm>
            <a:off x="4241340" y="2972733"/>
            <a:ext cx="3709320" cy="3709320"/>
          </a:xfrm>
          <a:prstGeom prst="rect">
            <a:avLst/>
          </a:prstGeom>
        </p:spPr>
      </p:pic>
      <p:pic>
        <p:nvPicPr>
          <p:cNvPr id="6" name="Picture 5">
            <a:extLst>
              <a:ext uri="{FF2B5EF4-FFF2-40B4-BE49-F238E27FC236}">
                <a16:creationId xmlns:a16="http://schemas.microsoft.com/office/drawing/2014/main" id="{874D729A-908D-67A4-7876-98FC6C2223DB}"/>
              </a:ext>
            </a:extLst>
          </p:cNvPr>
          <p:cNvPicPr>
            <a:picLocks noChangeAspect="1"/>
          </p:cNvPicPr>
          <p:nvPr/>
        </p:nvPicPr>
        <p:blipFill>
          <a:blip r:embed="rId5"/>
          <a:stretch>
            <a:fillRect/>
          </a:stretch>
        </p:blipFill>
        <p:spPr>
          <a:xfrm>
            <a:off x="5029200" y="1602581"/>
            <a:ext cx="2133600" cy="2133600"/>
          </a:xfrm>
          <a:prstGeom prst="rect">
            <a:avLst/>
          </a:prstGeom>
        </p:spPr>
      </p:pic>
      <p:sp>
        <p:nvSpPr>
          <p:cNvPr id="7" name="Slide Number Placeholder 14">
            <a:extLst>
              <a:ext uri="{FF2B5EF4-FFF2-40B4-BE49-F238E27FC236}">
                <a16:creationId xmlns:a16="http://schemas.microsoft.com/office/drawing/2014/main" id="{1A650086-0481-CCBB-ADAC-30AF093D3C4F}"/>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22</a:t>
            </a:fld>
            <a:endParaRPr lang="en-US" dirty="0"/>
          </a:p>
        </p:txBody>
      </p:sp>
    </p:spTree>
    <p:extLst>
      <p:ext uri="{BB962C8B-B14F-4D97-AF65-F5344CB8AC3E}">
        <p14:creationId xmlns:p14="http://schemas.microsoft.com/office/powerpoint/2010/main" val="2812273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BEE67-A438-39AE-38E6-8D1B72CB109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Turning stories into systems….</a:t>
            </a:r>
          </a:p>
        </p:txBody>
      </p:sp>
      <p:pic>
        <p:nvPicPr>
          <p:cNvPr id="4" name="Picture 3" descr="A room with a computer and equipment&#10;&#10;AI-generated content may be incorrect.">
            <a:extLst>
              <a:ext uri="{FF2B5EF4-FFF2-40B4-BE49-F238E27FC236}">
                <a16:creationId xmlns:a16="http://schemas.microsoft.com/office/drawing/2014/main" id="{E5DF7E87-9740-7BC5-BFB9-082D48A1FC8B}"/>
              </a:ext>
            </a:extLst>
          </p:cNvPr>
          <p:cNvPicPr>
            <a:picLocks noChangeAspect="1"/>
          </p:cNvPicPr>
          <p:nvPr/>
        </p:nvPicPr>
        <p:blipFill>
          <a:blip r:embed="rId3"/>
          <a:srcRect l="17050" t="29004" r="18670" b="4518"/>
          <a:stretch/>
        </p:blipFill>
        <p:spPr>
          <a:xfrm>
            <a:off x="4777316" y="798126"/>
            <a:ext cx="6780700" cy="5259420"/>
          </a:xfrm>
          <a:prstGeom prst="rect">
            <a:avLst/>
          </a:prstGeom>
        </p:spPr>
      </p:pic>
      <p:sp>
        <p:nvSpPr>
          <p:cNvPr id="5" name="Title 1">
            <a:extLst>
              <a:ext uri="{FF2B5EF4-FFF2-40B4-BE49-F238E27FC236}">
                <a16:creationId xmlns:a16="http://schemas.microsoft.com/office/drawing/2014/main" id="{43F89E99-0C2D-5330-37FE-269CD8B56F04}"/>
              </a:ext>
            </a:extLst>
          </p:cNvPr>
          <p:cNvSpPr txBox="1">
            <a:spLocks/>
          </p:cNvSpPr>
          <p:nvPr/>
        </p:nvSpPr>
        <p:spPr>
          <a:xfrm>
            <a:off x="638132" y="54864"/>
            <a:ext cx="4245865" cy="16171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Our Maritime Testbed</a:t>
            </a:r>
          </a:p>
        </p:txBody>
      </p:sp>
      <p:pic>
        <p:nvPicPr>
          <p:cNvPr id="3" name="Picture 2">
            <a:extLst>
              <a:ext uri="{FF2B5EF4-FFF2-40B4-BE49-F238E27FC236}">
                <a16:creationId xmlns:a16="http://schemas.microsoft.com/office/drawing/2014/main" id="{991BE6B2-4E87-5298-D63D-054454238CAF}"/>
              </a:ext>
            </a:extLst>
          </p:cNvPr>
          <p:cNvPicPr>
            <a:picLocks noChangeAspect="1"/>
          </p:cNvPicPr>
          <p:nvPr/>
        </p:nvPicPr>
        <p:blipFill>
          <a:blip r:embed="rId4"/>
          <a:stretch>
            <a:fillRect/>
          </a:stretch>
        </p:blipFill>
        <p:spPr>
          <a:xfrm>
            <a:off x="311997" y="5049493"/>
            <a:ext cx="3904529" cy="1377431"/>
          </a:xfrm>
          <a:prstGeom prst="rect">
            <a:avLst/>
          </a:prstGeom>
        </p:spPr>
      </p:pic>
      <p:sp>
        <p:nvSpPr>
          <p:cNvPr id="7" name="Slide Number Placeholder 14">
            <a:extLst>
              <a:ext uri="{FF2B5EF4-FFF2-40B4-BE49-F238E27FC236}">
                <a16:creationId xmlns:a16="http://schemas.microsoft.com/office/drawing/2014/main" id="{0D0EDBE3-6A76-FD6C-576D-6EB732ED5EEE}"/>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23</a:t>
            </a:fld>
            <a:endParaRPr lang="en-US" dirty="0"/>
          </a:p>
        </p:txBody>
      </p:sp>
    </p:spTree>
    <p:extLst>
      <p:ext uri="{BB962C8B-B14F-4D97-AF65-F5344CB8AC3E}">
        <p14:creationId xmlns:p14="http://schemas.microsoft.com/office/powerpoint/2010/main" val="1780692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B70B2-E10D-D50A-9EEA-5BC264C3D9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A10671-B4D6-AC06-A476-2EA74F58BC2A}"/>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9CAA464A-6AEE-315D-B7E4-303335F46B8B}"/>
              </a:ext>
            </a:extLst>
          </p:cNvPr>
          <p:cNvSpPr>
            <a:spLocks noGrp="1"/>
          </p:cNvSpPr>
          <p:nvPr>
            <p:ph type="sldNum" sz="quarter" idx="12"/>
          </p:nvPr>
        </p:nvSpPr>
        <p:spPr/>
        <p:txBody>
          <a:bodyPr/>
          <a:lstStyle/>
          <a:p>
            <a:fld id="{3FD3752D-19B1-E742-A05C-C131EC29DD8C}" type="slidenum">
              <a:rPr lang="en-US" smtClean="0"/>
              <a:t>24</a:t>
            </a:fld>
            <a:endParaRPr lang="en-US"/>
          </a:p>
        </p:txBody>
      </p:sp>
      <p:sp>
        <p:nvSpPr>
          <p:cNvPr id="9" name="Content Placeholder 2">
            <a:extLst>
              <a:ext uri="{FF2B5EF4-FFF2-40B4-BE49-F238E27FC236}">
                <a16:creationId xmlns:a16="http://schemas.microsoft.com/office/drawing/2014/main" id="{741676CC-72D6-08E1-2342-DB0AFC44D294}"/>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FA2F54A9-24DC-739C-45F6-3D54B6645FC4}"/>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2ED90007-1EA2-F4EB-9CF1-A8E02CA712D0}"/>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40FE61DF-DBFB-03A3-BA57-2F7C0C2BA650}"/>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983A0BE0-36CB-1415-B7F3-C105BE80126C}"/>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679D8B-8238-33F7-1ED2-25C2D822405A}"/>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47DA05-8846-CC71-2E68-2F34B492C154}"/>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4EB397-64D9-6996-5051-EFE8518A6CF0}"/>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526A1F0-0287-5548-2F0E-0FF216E9B903}"/>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DC13CDE-053F-26CD-4BFD-A944098A0447}"/>
              </a:ext>
            </a:extLst>
          </p:cNvPr>
          <p:cNvPicPr>
            <a:picLocks noChangeAspect="1"/>
          </p:cNvPicPr>
          <p:nvPr/>
        </p:nvPicPr>
        <p:blipFill>
          <a:blip r:embed="rId3"/>
          <a:stretch>
            <a:fillRect/>
          </a:stretch>
        </p:blipFill>
        <p:spPr>
          <a:xfrm>
            <a:off x="126924" y="5516639"/>
            <a:ext cx="1357143" cy="1357143"/>
          </a:xfrm>
          <a:prstGeom prst="rect">
            <a:avLst/>
          </a:prstGeom>
        </p:spPr>
      </p:pic>
      <p:sp>
        <p:nvSpPr>
          <p:cNvPr id="18" name="Content Placeholder 2">
            <a:extLst>
              <a:ext uri="{FF2B5EF4-FFF2-40B4-BE49-F238E27FC236}">
                <a16:creationId xmlns:a16="http://schemas.microsoft.com/office/drawing/2014/main" id="{48F39996-A28E-BED7-EF7F-479B55D83088}"/>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F3462D19-F8D2-E39F-C2C9-04748ECC2BE4}"/>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36E34230-150C-036D-451B-F2321703C7AB}"/>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1FBFA32F-B162-29B7-35C8-7D49F47D5E22}"/>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7" name="TextBox 26">
            <a:extLst>
              <a:ext uri="{FF2B5EF4-FFF2-40B4-BE49-F238E27FC236}">
                <a16:creationId xmlns:a16="http://schemas.microsoft.com/office/drawing/2014/main" id="{23685D9B-C1EA-CA6C-0EC4-865308257567}"/>
              </a:ext>
            </a:extLst>
          </p:cNvPr>
          <p:cNvSpPr txBox="1"/>
          <p:nvPr/>
        </p:nvSpPr>
        <p:spPr>
          <a:xfrm>
            <a:off x="2113808" y="-11876"/>
            <a:ext cx="4858492" cy="1384995"/>
          </a:xfrm>
          <a:prstGeom prst="rect">
            <a:avLst/>
          </a:prstGeom>
          <a:noFill/>
        </p:spPr>
        <p:txBody>
          <a:bodyPr wrap="square">
            <a:spAutoFit/>
          </a:bodyPr>
          <a:lstStyle/>
          <a:p>
            <a:pPr algn="ctr"/>
            <a:r>
              <a:rPr lang="en-US" sz="2800" b="1" dirty="0"/>
              <a:t>Cybersecurity is seen as secondary to physical security</a:t>
            </a:r>
            <a:endParaRPr lang="en-US" sz="2800" dirty="0"/>
          </a:p>
        </p:txBody>
      </p:sp>
      <p:sp>
        <p:nvSpPr>
          <p:cNvPr id="4" name="TextBox 3">
            <a:extLst>
              <a:ext uri="{FF2B5EF4-FFF2-40B4-BE49-F238E27FC236}">
                <a16:creationId xmlns:a16="http://schemas.microsoft.com/office/drawing/2014/main" id="{67652768-A6B6-6291-81CD-A251C51651A1}"/>
              </a:ext>
            </a:extLst>
          </p:cNvPr>
          <p:cNvSpPr txBox="1"/>
          <p:nvPr/>
        </p:nvSpPr>
        <p:spPr>
          <a:xfrm>
            <a:off x="2189019" y="2909978"/>
            <a:ext cx="4858492" cy="954107"/>
          </a:xfrm>
          <a:prstGeom prst="rect">
            <a:avLst/>
          </a:prstGeom>
          <a:noFill/>
        </p:spPr>
        <p:txBody>
          <a:bodyPr wrap="square">
            <a:spAutoFit/>
          </a:bodyPr>
          <a:lstStyle/>
          <a:p>
            <a:pPr algn="ctr"/>
            <a:r>
              <a:rPr lang="en-US" sz="2800" b="1" dirty="0"/>
              <a:t>Training is generic, not role-specific, and often ignored</a:t>
            </a:r>
          </a:p>
        </p:txBody>
      </p:sp>
      <p:sp>
        <p:nvSpPr>
          <p:cNvPr id="6" name="TextBox 5">
            <a:extLst>
              <a:ext uri="{FF2B5EF4-FFF2-40B4-BE49-F238E27FC236}">
                <a16:creationId xmlns:a16="http://schemas.microsoft.com/office/drawing/2014/main" id="{CD18A69A-2A73-98E9-CCC1-90A43FB400F5}"/>
              </a:ext>
            </a:extLst>
          </p:cNvPr>
          <p:cNvSpPr txBox="1"/>
          <p:nvPr/>
        </p:nvSpPr>
        <p:spPr>
          <a:xfrm>
            <a:off x="2189019" y="4099884"/>
            <a:ext cx="4858492" cy="1384995"/>
          </a:xfrm>
          <a:prstGeom prst="rect">
            <a:avLst/>
          </a:prstGeom>
          <a:noFill/>
        </p:spPr>
        <p:txBody>
          <a:bodyPr wrap="square">
            <a:spAutoFit/>
          </a:bodyPr>
          <a:lstStyle/>
          <a:p>
            <a:pPr algn="ctr"/>
            <a:r>
              <a:rPr lang="en-US" sz="2800" b="1" dirty="0"/>
              <a:t>Standards are reactive, burdensome, and not tailored to mariners</a:t>
            </a:r>
            <a:endParaRPr lang="en-US" sz="2800" dirty="0"/>
          </a:p>
        </p:txBody>
      </p:sp>
      <p:sp>
        <p:nvSpPr>
          <p:cNvPr id="8" name="TextBox 7">
            <a:extLst>
              <a:ext uri="{FF2B5EF4-FFF2-40B4-BE49-F238E27FC236}">
                <a16:creationId xmlns:a16="http://schemas.microsoft.com/office/drawing/2014/main" id="{4563118E-6E9F-4005-5AF6-4410A82C8B30}"/>
              </a:ext>
            </a:extLst>
          </p:cNvPr>
          <p:cNvSpPr txBox="1"/>
          <p:nvPr/>
        </p:nvSpPr>
        <p:spPr>
          <a:xfrm>
            <a:off x="7124480" y="835268"/>
            <a:ext cx="4858491" cy="954107"/>
          </a:xfrm>
          <a:prstGeom prst="rect">
            <a:avLst/>
          </a:prstGeom>
          <a:noFill/>
        </p:spPr>
        <p:txBody>
          <a:bodyPr wrap="square">
            <a:spAutoFit/>
          </a:bodyPr>
          <a:lstStyle/>
          <a:p>
            <a:pPr algn="ctr"/>
            <a:r>
              <a:rPr lang="en-US" sz="2800" b="1" dirty="0"/>
              <a:t>1. Connect cyber to physical consequences</a:t>
            </a:r>
            <a:endParaRPr lang="en-US" sz="2800" dirty="0"/>
          </a:p>
        </p:txBody>
      </p:sp>
      <p:sp>
        <p:nvSpPr>
          <p:cNvPr id="13" name="TextBox 12">
            <a:extLst>
              <a:ext uri="{FF2B5EF4-FFF2-40B4-BE49-F238E27FC236}">
                <a16:creationId xmlns:a16="http://schemas.microsoft.com/office/drawing/2014/main" id="{4E187AC7-8895-C108-52D2-01173D89F100}"/>
              </a:ext>
            </a:extLst>
          </p:cNvPr>
          <p:cNvSpPr txBox="1"/>
          <p:nvPr/>
        </p:nvSpPr>
        <p:spPr>
          <a:xfrm>
            <a:off x="7012232" y="1873027"/>
            <a:ext cx="4411737" cy="954107"/>
          </a:xfrm>
          <a:prstGeom prst="rect">
            <a:avLst/>
          </a:prstGeom>
          <a:noFill/>
        </p:spPr>
        <p:txBody>
          <a:bodyPr wrap="square">
            <a:spAutoFit/>
          </a:bodyPr>
          <a:lstStyle/>
          <a:p>
            <a:pPr algn="ctr"/>
            <a:r>
              <a:rPr lang="en-US" sz="2800" b="1" dirty="0"/>
              <a:t>2. Deliver practical, role-specific training</a:t>
            </a:r>
            <a:endParaRPr lang="en-US" sz="2800" dirty="0"/>
          </a:p>
        </p:txBody>
      </p:sp>
      <p:sp>
        <p:nvSpPr>
          <p:cNvPr id="15" name="TextBox 14">
            <a:extLst>
              <a:ext uri="{FF2B5EF4-FFF2-40B4-BE49-F238E27FC236}">
                <a16:creationId xmlns:a16="http://schemas.microsoft.com/office/drawing/2014/main" id="{ACCBD355-0FF2-93D8-F853-6D7589F1D870}"/>
              </a:ext>
            </a:extLst>
          </p:cNvPr>
          <p:cNvSpPr txBox="1"/>
          <p:nvPr/>
        </p:nvSpPr>
        <p:spPr>
          <a:xfrm>
            <a:off x="6731284" y="2909978"/>
            <a:ext cx="4858490" cy="954107"/>
          </a:xfrm>
          <a:prstGeom prst="rect">
            <a:avLst/>
          </a:prstGeom>
          <a:noFill/>
        </p:spPr>
        <p:txBody>
          <a:bodyPr wrap="square">
            <a:spAutoFit/>
          </a:bodyPr>
          <a:lstStyle/>
          <a:p>
            <a:pPr algn="ctr"/>
            <a:r>
              <a:rPr lang="en-US" sz="2800" b="1" dirty="0"/>
              <a:t>3. Align regulations with real-world conditions</a:t>
            </a:r>
            <a:endParaRPr lang="en-US" sz="2800" dirty="0"/>
          </a:p>
        </p:txBody>
      </p:sp>
      <p:pic>
        <p:nvPicPr>
          <p:cNvPr id="7" name="Picture 6">
            <a:extLst>
              <a:ext uri="{FF2B5EF4-FFF2-40B4-BE49-F238E27FC236}">
                <a16:creationId xmlns:a16="http://schemas.microsoft.com/office/drawing/2014/main" id="{408BECC5-6D1B-BA9D-03E3-CB06A795E5C0}"/>
              </a:ext>
            </a:extLst>
          </p:cNvPr>
          <p:cNvPicPr>
            <a:picLocks noChangeAspect="1"/>
          </p:cNvPicPr>
          <p:nvPr/>
        </p:nvPicPr>
        <p:blipFill>
          <a:blip r:embed="rId4"/>
          <a:srcRect l="23755" t="37723" r="22998" b="8171"/>
          <a:stretch>
            <a:fillRect/>
          </a:stretch>
        </p:blipFill>
        <p:spPr>
          <a:xfrm>
            <a:off x="8028499" y="4158507"/>
            <a:ext cx="2918146" cy="2652744"/>
          </a:xfrm>
          <a:prstGeom prst="rect">
            <a:avLst/>
          </a:prstGeom>
        </p:spPr>
      </p:pic>
      <p:sp>
        <p:nvSpPr>
          <p:cNvPr id="14" name="Content Placeholder 2">
            <a:extLst>
              <a:ext uri="{FF2B5EF4-FFF2-40B4-BE49-F238E27FC236}">
                <a16:creationId xmlns:a16="http://schemas.microsoft.com/office/drawing/2014/main" id="{080798BB-7B85-438F-20F7-2FFEC70C1780}"/>
              </a:ext>
            </a:extLst>
          </p:cNvPr>
          <p:cNvSpPr txBox="1">
            <a:spLocks/>
          </p:cNvSpPr>
          <p:nvPr/>
        </p:nvSpPr>
        <p:spPr>
          <a:xfrm>
            <a:off x="1618333" y="5588391"/>
            <a:ext cx="5219699" cy="12853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me!!</a:t>
            </a:r>
          </a:p>
          <a:p>
            <a:pPr marL="0" indent="0">
              <a:buNone/>
            </a:pPr>
            <a:r>
              <a:rPr lang="en-US" dirty="0"/>
              <a:t>Email: </a:t>
            </a:r>
            <a:r>
              <a:rPr lang="en-US" dirty="0">
                <a:hlinkClick r:id="rId5"/>
              </a:rPr>
              <a:t>araymaker3@gatech.edu</a:t>
            </a:r>
            <a:endParaRPr lang="en-US" dirty="0"/>
          </a:p>
        </p:txBody>
      </p:sp>
      <p:sp>
        <p:nvSpPr>
          <p:cNvPr id="16" name="TextBox 15">
            <a:extLst>
              <a:ext uri="{FF2B5EF4-FFF2-40B4-BE49-F238E27FC236}">
                <a16:creationId xmlns:a16="http://schemas.microsoft.com/office/drawing/2014/main" id="{5B7D575C-9684-9CA1-B760-12CAB8740CB1}"/>
              </a:ext>
            </a:extLst>
          </p:cNvPr>
          <p:cNvSpPr txBox="1"/>
          <p:nvPr/>
        </p:nvSpPr>
        <p:spPr>
          <a:xfrm>
            <a:off x="2189019" y="1348539"/>
            <a:ext cx="4783279" cy="1371601"/>
          </a:xfrm>
          <a:prstGeom prst="rect">
            <a:avLst/>
          </a:prstGeom>
          <a:noFill/>
        </p:spPr>
        <p:txBody>
          <a:bodyPr wrap="square">
            <a:spAutoFit/>
          </a:bodyPr>
          <a:lstStyle/>
          <a:p>
            <a:pPr algn="ctr"/>
            <a:r>
              <a:rPr lang="en-US" sz="2800" b="1" dirty="0"/>
              <a:t>From GPS to Starlink, mariners see growing, unmanaged cyber risks</a:t>
            </a:r>
            <a:endParaRPr lang="en-US" sz="2800" dirty="0"/>
          </a:p>
        </p:txBody>
      </p:sp>
      <p:sp>
        <p:nvSpPr>
          <p:cNvPr id="17" name="Slide Number Placeholder 14">
            <a:extLst>
              <a:ext uri="{FF2B5EF4-FFF2-40B4-BE49-F238E27FC236}">
                <a16:creationId xmlns:a16="http://schemas.microsoft.com/office/drawing/2014/main" id="{F8AB90F9-C5E5-29F7-A6C2-FE5EB8F312C9}"/>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24</a:t>
            </a:fld>
            <a:endParaRPr lang="en-US" dirty="0"/>
          </a:p>
        </p:txBody>
      </p:sp>
    </p:spTree>
    <p:extLst>
      <p:ext uri="{BB962C8B-B14F-4D97-AF65-F5344CB8AC3E}">
        <p14:creationId xmlns:p14="http://schemas.microsoft.com/office/powerpoint/2010/main" val="75470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FA6EA-01E5-A025-73BD-8E1887CD9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A83CC-FE1A-A6FA-5A4C-F85C590D0A17}"/>
              </a:ext>
            </a:extLst>
          </p:cNvPr>
          <p:cNvSpPr>
            <a:spLocks noGrp="1"/>
          </p:cNvSpPr>
          <p:nvPr>
            <p:ph type="title"/>
          </p:nvPr>
        </p:nvSpPr>
        <p:spPr>
          <a:xfrm>
            <a:off x="838200" y="18255"/>
            <a:ext cx="10515600" cy="1325563"/>
          </a:xfrm>
        </p:spPr>
        <p:txBody>
          <a:bodyPr/>
          <a:lstStyle/>
          <a:p>
            <a:r>
              <a:rPr lang="en-US" dirty="0"/>
              <a:t>Motivation: Growing Cybersecurity Threats</a:t>
            </a:r>
          </a:p>
        </p:txBody>
      </p:sp>
      <p:pic>
        <p:nvPicPr>
          <p:cNvPr id="6" name="Picture 5">
            <a:extLst>
              <a:ext uri="{FF2B5EF4-FFF2-40B4-BE49-F238E27FC236}">
                <a16:creationId xmlns:a16="http://schemas.microsoft.com/office/drawing/2014/main" id="{8DF038F4-E008-DC83-CA75-A69D6BCCF600}"/>
              </a:ext>
            </a:extLst>
          </p:cNvPr>
          <p:cNvPicPr>
            <a:picLocks noChangeAspect="1"/>
          </p:cNvPicPr>
          <p:nvPr/>
        </p:nvPicPr>
        <p:blipFill>
          <a:blip r:embed="rId4"/>
          <a:srcRect t="14329"/>
          <a:stretch>
            <a:fillRect/>
          </a:stretch>
        </p:blipFill>
        <p:spPr>
          <a:xfrm>
            <a:off x="1926375" y="1413163"/>
            <a:ext cx="7772400" cy="5086828"/>
          </a:xfrm>
          <a:prstGeom prst="rect">
            <a:avLst/>
          </a:prstGeom>
        </p:spPr>
      </p:pic>
      <p:pic>
        <p:nvPicPr>
          <p:cNvPr id="7" name="Picture 6" descr="A large ship with containers on it&#10;&#10;AI-generated content may be incorrect.">
            <a:extLst>
              <a:ext uri="{FF2B5EF4-FFF2-40B4-BE49-F238E27FC236}">
                <a16:creationId xmlns:a16="http://schemas.microsoft.com/office/drawing/2014/main" id="{F96CB466-E284-73F8-5DB1-AAEA651718CC}"/>
              </a:ext>
            </a:extLst>
          </p:cNvPr>
          <p:cNvPicPr>
            <a:picLocks noChangeAspect="1"/>
          </p:cNvPicPr>
          <p:nvPr/>
        </p:nvPicPr>
        <p:blipFill>
          <a:blip r:embed="rId5"/>
          <a:stretch>
            <a:fillRect/>
          </a:stretch>
        </p:blipFill>
        <p:spPr>
          <a:xfrm>
            <a:off x="2675523" y="1357412"/>
            <a:ext cx="6274103" cy="5142579"/>
          </a:xfrm>
          <a:prstGeom prst="rect">
            <a:avLst/>
          </a:prstGeom>
        </p:spPr>
      </p:pic>
      <p:pic>
        <p:nvPicPr>
          <p:cNvPr id="8" name="Picture 7">
            <a:extLst>
              <a:ext uri="{FF2B5EF4-FFF2-40B4-BE49-F238E27FC236}">
                <a16:creationId xmlns:a16="http://schemas.microsoft.com/office/drawing/2014/main" id="{C21062D6-742C-0EC0-4010-6D0F53FCA249}"/>
              </a:ext>
            </a:extLst>
          </p:cNvPr>
          <p:cNvPicPr>
            <a:picLocks noChangeAspect="1"/>
          </p:cNvPicPr>
          <p:nvPr/>
        </p:nvPicPr>
        <p:blipFill>
          <a:blip r:embed="rId6"/>
          <a:stretch>
            <a:fillRect/>
          </a:stretch>
        </p:blipFill>
        <p:spPr>
          <a:xfrm>
            <a:off x="1224161" y="1271234"/>
            <a:ext cx="9041464" cy="4722512"/>
          </a:xfrm>
          <a:prstGeom prst="rect">
            <a:avLst/>
          </a:prstGeom>
        </p:spPr>
      </p:pic>
      <p:sp>
        <p:nvSpPr>
          <p:cNvPr id="5" name="Rectangle 4">
            <a:extLst>
              <a:ext uri="{FF2B5EF4-FFF2-40B4-BE49-F238E27FC236}">
                <a16:creationId xmlns:a16="http://schemas.microsoft.com/office/drawing/2014/main" id="{7095E165-5A36-DBF7-DF21-09A6E4E82F82}"/>
              </a:ext>
            </a:extLst>
          </p:cNvPr>
          <p:cNvSpPr/>
          <p:nvPr/>
        </p:nvSpPr>
        <p:spPr>
          <a:xfrm>
            <a:off x="1224161" y="1271234"/>
            <a:ext cx="9041464" cy="1341337"/>
          </a:xfrm>
          <a:prstGeom prst="rect">
            <a:avLst/>
          </a:prstGeom>
          <a:noFill/>
          <a:ln w="635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14">
            <a:extLst>
              <a:ext uri="{FF2B5EF4-FFF2-40B4-BE49-F238E27FC236}">
                <a16:creationId xmlns:a16="http://schemas.microsoft.com/office/drawing/2014/main" id="{415042DC-0A75-1F94-1908-832C87A6E759}"/>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3</a:t>
            </a:fld>
            <a:endParaRPr lang="en-US" dirty="0"/>
          </a:p>
        </p:txBody>
      </p:sp>
    </p:spTree>
    <p:custDataLst>
      <p:tags r:id="rId1"/>
    </p:custDataLst>
    <p:extLst>
      <p:ext uri="{BB962C8B-B14F-4D97-AF65-F5344CB8AC3E}">
        <p14:creationId xmlns:p14="http://schemas.microsoft.com/office/powerpoint/2010/main" val="39838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0E62-59E7-4E66-4F4F-863F81CF32FA}"/>
              </a:ext>
            </a:extLst>
          </p:cNvPr>
          <p:cNvSpPr>
            <a:spLocks noGrp="1"/>
          </p:cNvSpPr>
          <p:nvPr>
            <p:ph type="title"/>
          </p:nvPr>
        </p:nvSpPr>
        <p:spPr>
          <a:xfrm>
            <a:off x="838200" y="0"/>
            <a:ext cx="10515600" cy="1325563"/>
          </a:xfrm>
        </p:spPr>
        <p:txBody>
          <a:bodyPr/>
          <a:lstStyle/>
          <a:p>
            <a:r>
              <a:rPr lang="en-US" dirty="0"/>
              <a:t>Limited Prior Work in Maritime Cybersecurity</a:t>
            </a:r>
          </a:p>
        </p:txBody>
      </p:sp>
      <p:pic>
        <p:nvPicPr>
          <p:cNvPr id="7" name="Picture 6">
            <a:extLst>
              <a:ext uri="{FF2B5EF4-FFF2-40B4-BE49-F238E27FC236}">
                <a16:creationId xmlns:a16="http://schemas.microsoft.com/office/drawing/2014/main" id="{42F71A22-CEAD-F1A7-01CD-038B634D995A}"/>
              </a:ext>
            </a:extLst>
          </p:cNvPr>
          <p:cNvPicPr>
            <a:picLocks noChangeAspect="1"/>
          </p:cNvPicPr>
          <p:nvPr/>
        </p:nvPicPr>
        <p:blipFill>
          <a:blip r:embed="rId3"/>
          <a:srcRect l="1895" r="3868"/>
          <a:stretch>
            <a:fillRect/>
          </a:stretch>
        </p:blipFill>
        <p:spPr>
          <a:xfrm>
            <a:off x="181221" y="1438539"/>
            <a:ext cx="5317067" cy="2754086"/>
          </a:xfrm>
          <a:prstGeom prst="rect">
            <a:avLst/>
          </a:prstGeom>
          <a:ln>
            <a:solidFill>
              <a:schemeClr val="bg1">
                <a:lumMod val="50000"/>
              </a:schemeClr>
            </a:solidFill>
          </a:ln>
        </p:spPr>
      </p:pic>
      <p:pic>
        <p:nvPicPr>
          <p:cNvPr id="8" name="Picture 7">
            <a:extLst>
              <a:ext uri="{FF2B5EF4-FFF2-40B4-BE49-F238E27FC236}">
                <a16:creationId xmlns:a16="http://schemas.microsoft.com/office/drawing/2014/main" id="{79ACE352-1DC0-00B7-FBE0-C05EE470A127}"/>
              </a:ext>
            </a:extLst>
          </p:cNvPr>
          <p:cNvPicPr>
            <a:picLocks noChangeAspect="1"/>
          </p:cNvPicPr>
          <p:nvPr/>
        </p:nvPicPr>
        <p:blipFill>
          <a:blip r:embed="rId4"/>
          <a:srcRect r="3494"/>
          <a:stretch>
            <a:fillRect/>
          </a:stretch>
        </p:blipFill>
        <p:spPr>
          <a:xfrm>
            <a:off x="5609806" y="1789376"/>
            <a:ext cx="6400973" cy="1911128"/>
          </a:xfrm>
          <a:prstGeom prst="rect">
            <a:avLst/>
          </a:prstGeom>
          <a:ln>
            <a:solidFill>
              <a:schemeClr val="bg1">
                <a:lumMod val="50000"/>
              </a:schemeClr>
            </a:solidFill>
          </a:ln>
        </p:spPr>
      </p:pic>
      <p:pic>
        <p:nvPicPr>
          <p:cNvPr id="9" name="Picture 8">
            <a:extLst>
              <a:ext uri="{FF2B5EF4-FFF2-40B4-BE49-F238E27FC236}">
                <a16:creationId xmlns:a16="http://schemas.microsoft.com/office/drawing/2014/main" id="{2E4E0B51-3191-BF54-FFB9-1AA2DDEA805A}"/>
              </a:ext>
            </a:extLst>
          </p:cNvPr>
          <p:cNvPicPr>
            <a:picLocks noChangeAspect="1"/>
          </p:cNvPicPr>
          <p:nvPr/>
        </p:nvPicPr>
        <p:blipFill>
          <a:blip r:embed="rId5"/>
          <a:stretch>
            <a:fillRect/>
          </a:stretch>
        </p:blipFill>
        <p:spPr>
          <a:xfrm>
            <a:off x="2501088" y="4362885"/>
            <a:ext cx="7772400" cy="2227178"/>
          </a:xfrm>
          <a:prstGeom prst="rect">
            <a:avLst/>
          </a:prstGeom>
          <a:ln>
            <a:solidFill>
              <a:schemeClr val="bg1">
                <a:lumMod val="50000"/>
              </a:schemeClr>
            </a:solidFill>
          </a:ln>
        </p:spPr>
      </p:pic>
      <p:sp>
        <p:nvSpPr>
          <p:cNvPr id="3" name="Slide Number Placeholder 14">
            <a:extLst>
              <a:ext uri="{FF2B5EF4-FFF2-40B4-BE49-F238E27FC236}">
                <a16:creationId xmlns:a16="http://schemas.microsoft.com/office/drawing/2014/main" id="{21E0B32E-E391-5E50-9C47-2BFF7D0FAB5D}"/>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4</a:t>
            </a:fld>
            <a:endParaRPr lang="en-US" dirty="0"/>
          </a:p>
        </p:txBody>
      </p:sp>
    </p:spTree>
    <p:extLst>
      <p:ext uri="{BB962C8B-B14F-4D97-AF65-F5344CB8AC3E}">
        <p14:creationId xmlns:p14="http://schemas.microsoft.com/office/powerpoint/2010/main" val="4268680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7D101-74A4-6C4D-76F3-48D7D40E32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5CDD6-DCAB-7ECA-E6C6-39459A9F440C}"/>
              </a:ext>
            </a:extLst>
          </p:cNvPr>
          <p:cNvSpPr>
            <a:spLocks noGrp="1"/>
          </p:cNvSpPr>
          <p:nvPr>
            <p:ph type="title"/>
          </p:nvPr>
        </p:nvSpPr>
        <p:spPr>
          <a:xfrm>
            <a:off x="838200" y="18255"/>
            <a:ext cx="10515600" cy="1325563"/>
          </a:xfrm>
        </p:spPr>
        <p:txBody>
          <a:bodyPr/>
          <a:lstStyle/>
          <a:p>
            <a:r>
              <a:rPr lang="en-US" dirty="0"/>
              <a:t>Closing the Research Gap</a:t>
            </a:r>
          </a:p>
        </p:txBody>
      </p:sp>
      <p:sp>
        <p:nvSpPr>
          <p:cNvPr id="3" name="Content Placeholder 2">
            <a:extLst>
              <a:ext uri="{FF2B5EF4-FFF2-40B4-BE49-F238E27FC236}">
                <a16:creationId xmlns:a16="http://schemas.microsoft.com/office/drawing/2014/main" id="{2C1E0400-94E4-B8D9-3192-E162CCED0FAA}"/>
              </a:ext>
            </a:extLst>
          </p:cNvPr>
          <p:cNvSpPr>
            <a:spLocks noGrp="1"/>
          </p:cNvSpPr>
          <p:nvPr>
            <p:ph idx="1"/>
          </p:nvPr>
        </p:nvSpPr>
        <p:spPr>
          <a:xfrm>
            <a:off x="838200" y="1253331"/>
            <a:ext cx="10515600" cy="4351338"/>
          </a:xfrm>
        </p:spPr>
        <p:txBody>
          <a:bodyPr/>
          <a:lstStyle/>
          <a:p>
            <a:r>
              <a:rPr lang="en-US" dirty="0"/>
              <a:t>Focus on the </a:t>
            </a:r>
            <a:r>
              <a:rPr lang="en-US" b="1" dirty="0"/>
              <a:t>human perspective</a:t>
            </a:r>
            <a:endParaRPr lang="en-US" dirty="0"/>
          </a:p>
          <a:p>
            <a:r>
              <a:rPr lang="en-US" dirty="0"/>
              <a:t>Goal: Expose what problems mariners face in practice</a:t>
            </a:r>
          </a:p>
        </p:txBody>
      </p:sp>
      <p:pic>
        <p:nvPicPr>
          <p:cNvPr id="4" name="Picture 3">
            <a:extLst>
              <a:ext uri="{FF2B5EF4-FFF2-40B4-BE49-F238E27FC236}">
                <a16:creationId xmlns:a16="http://schemas.microsoft.com/office/drawing/2014/main" id="{2DDD3C67-3CB1-B1D2-519F-B22663F03CA3}"/>
              </a:ext>
            </a:extLst>
          </p:cNvPr>
          <p:cNvPicPr>
            <a:picLocks noChangeAspect="1"/>
          </p:cNvPicPr>
          <p:nvPr/>
        </p:nvPicPr>
        <p:blipFill>
          <a:blip r:embed="rId4"/>
          <a:stretch>
            <a:fillRect/>
          </a:stretch>
        </p:blipFill>
        <p:spPr>
          <a:xfrm>
            <a:off x="7221616" y="2962656"/>
            <a:ext cx="1934241" cy="1934241"/>
          </a:xfrm>
          <a:prstGeom prst="rect">
            <a:avLst/>
          </a:prstGeom>
        </p:spPr>
      </p:pic>
      <p:pic>
        <p:nvPicPr>
          <p:cNvPr id="6" name="Picture 5">
            <a:extLst>
              <a:ext uri="{FF2B5EF4-FFF2-40B4-BE49-F238E27FC236}">
                <a16:creationId xmlns:a16="http://schemas.microsoft.com/office/drawing/2014/main" id="{F433F0EA-3FC5-4129-BC64-86E5AE44C39B}"/>
              </a:ext>
            </a:extLst>
          </p:cNvPr>
          <p:cNvPicPr>
            <a:picLocks noChangeAspect="1"/>
          </p:cNvPicPr>
          <p:nvPr/>
        </p:nvPicPr>
        <p:blipFill>
          <a:blip r:embed="rId5"/>
          <a:stretch>
            <a:fillRect/>
          </a:stretch>
        </p:blipFill>
        <p:spPr>
          <a:xfrm>
            <a:off x="3657314" y="2962656"/>
            <a:ext cx="3564302" cy="3564302"/>
          </a:xfrm>
          <a:prstGeom prst="rect">
            <a:avLst/>
          </a:prstGeom>
        </p:spPr>
      </p:pic>
      <p:sp>
        <p:nvSpPr>
          <p:cNvPr id="5" name="Slide Number Placeholder 14">
            <a:extLst>
              <a:ext uri="{FF2B5EF4-FFF2-40B4-BE49-F238E27FC236}">
                <a16:creationId xmlns:a16="http://schemas.microsoft.com/office/drawing/2014/main" id="{E0D2121B-4292-709B-FB49-C2BFF49C392C}"/>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5</a:t>
            </a:fld>
            <a:endParaRPr lang="en-US" dirty="0"/>
          </a:p>
        </p:txBody>
      </p:sp>
    </p:spTree>
    <p:custDataLst>
      <p:tags r:id="rId1"/>
    </p:custDataLst>
    <p:extLst>
      <p:ext uri="{BB962C8B-B14F-4D97-AF65-F5344CB8AC3E}">
        <p14:creationId xmlns:p14="http://schemas.microsoft.com/office/powerpoint/2010/main" val="348424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9C31A-9CAF-01B7-225A-AD26E7B4E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BD441B-5EB3-8F28-F90F-FD729427730F}"/>
              </a:ext>
            </a:extLst>
          </p:cNvPr>
          <p:cNvSpPr>
            <a:spLocks noGrp="1"/>
          </p:cNvSpPr>
          <p:nvPr>
            <p:ph type="title"/>
          </p:nvPr>
        </p:nvSpPr>
        <p:spPr>
          <a:xfrm>
            <a:off x="838200" y="18255"/>
            <a:ext cx="10515600" cy="1325563"/>
          </a:xfrm>
        </p:spPr>
        <p:txBody>
          <a:bodyPr/>
          <a:lstStyle/>
          <a:p>
            <a:r>
              <a:rPr lang="en-US" dirty="0"/>
              <a:t>Questions to Investigate</a:t>
            </a:r>
          </a:p>
        </p:txBody>
      </p:sp>
      <p:sp>
        <p:nvSpPr>
          <p:cNvPr id="3" name="Content Placeholder 2">
            <a:extLst>
              <a:ext uri="{FF2B5EF4-FFF2-40B4-BE49-F238E27FC236}">
                <a16:creationId xmlns:a16="http://schemas.microsoft.com/office/drawing/2014/main" id="{175E7E25-8698-CDFE-E481-DEE4ADD89B28}"/>
              </a:ext>
            </a:extLst>
          </p:cNvPr>
          <p:cNvSpPr>
            <a:spLocks noGrp="1"/>
          </p:cNvSpPr>
          <p:nvPr>
            <p:ph idx="1"/>
          </p:nvPr>
        </p:nvSpPr>
        <p:spPr>
          <a:xfrm>
            <a:off x="838200" y="1253331"/>
            <a:ext cx="11067288" cy="4351338"/>
          </a:xfrm>
        </p:spPr>
        <p:txBody>
          <a:bodyPr/>
          <a:lstStyle/>
          <a:p>
            <a:r>
              <a:rPr lang="en-US" b="1" dirty="0"/>
              <a:t>RQ1:</a:t>
            </a:r>
            <a:r>
              <a:rPr lang="en-US" dirty="0"/>
              <a:t> What are mariners’ perceptions of cybersecurity?</a:t>
            </a:r>
          </a:p>
          <a:p>
            <a:r>
              <a:rPr lang="en-US" b="1" dirty="0"/>
              <a:t>RQ2:</a:t>
            </a:r>
            <a:r>
              <a:rPr lang="en-US" dirty="0"/>
              <a:t> What are mariners’ cybersecurity practices, and what role do training and regulation play in shaping these practices?</a:t>
            </a:r>
          </a:p>
        </p:txBody>
      </p:sp>
      <p:grpSp>
        <p:nvGrpSpPr>
          <p:cNvPr id="7" name="Group 6">
            <a:extLst>
              <a:ext uri="{FF2B5EF4-FFF2-40B4-BE49-F238E27FC236}">
                <a16:creationId xmlns:a16="http://schemas.microsoft.com/office/drawing/2014/main" id="{7E9438B1-8A6D-E5D1-F336-11BE713EF74E}"/>
              </a:ext>
            </a:extLst>
          </p:cNvPr>
          <p:cNvGrpSpPr/>
          <p:nvPr/>
        </p:nvGrpSpPr>
        <p:grpSpPr>
          <a:xfrm>
            <a:off x="1173837" y="2642299"/>
            <a:ext cx="3398013" cy="3693669"/>
            <a:chOff x="6568947" y="770668"/>
            <a:chExt cx="5623053" cy="6048441"/>
          </a:xfrm>
        </p:grpSpPr>
        <p:pic>
          <p:nvPicPr>
            <p:cNvPr id="4" name="Picture 3">
              <a:extLst>
                <a:ext uri="{FF2B5EF4-FFF2-40B4-BE49-F238E27FC236}">
                  <a16:creationId xmlns:a16="http://schemas.microsoft.com/office/drawing/2014/main" id="{D28AE778-ECEA-6A19-C201-7603976B9A54}"/>
                </a:ext>
              </a:extLst>
            </p:cNvPr>
            <p:cNvPicPr>
              <a:picLocks noChangeAspect="1"/>
            </p:cNvPicPr>
            <p:nvPr/>
          </p:nvPicPr>
          <p:blipFill>
            <a:blip r:embed="rId3"/>
            <a:stretch>
              <a:fillRect/>
            </a:stretch>
          </p:blipFill>
          <p:spPr>
            <a:xfrm>
              <a:off x="8464296" y="770668"/>
              <a:ext cx="3727704" cy="3727704"/>
            </a:xfrm>
            <a:prstGeom prst="rect">
              <a:avLst/>
            </a:prstGeom>
          </p:spPr>
        </p:pic>
        <p:pic>
          <p:nvPicPr>
            <p:cNvPr id="5" name="Picture 4">
              <a:extLst>
                <a:ext uri="{FF2B5EF4-FFF2-40B4-BE49-F238E27FC236}">
                  <a16:creationId xmlns:a16="http://schemas.microsoft.com/office/drawing/2014/main" id="{B159007D-4CBD-9DBC-E39E-D70631C3F5B6}"/>
                </a:ext>
              </a:extLst>
            </p:cNvPr>
            <p:cNvPicPr>
              <a:picLocks noChangeAspect="1"/>
            </p:cNvPicPr>
            <p:nvPr/>
          </p:nvPicPr>
          <p:blipFill>
            <a:blip r:embed="rId4"/>
            <a:stretch>
              <a:fillRect/>
            </a:stretch>
          </p:blipFill>
          <p:spPr>
            <a:xfrm>
              <a:off x="6568947" y="3567909"/>
              <a:ext cx="3251200" cy="3251200"/>
            </a:xfrm>
            <a:prstGeom prst="rect">
              <a:avLst/>
            </a:prstGeom>
          </p:spPr>
        </p:pic>
        <p:pic>
          <p:nvPicPr>
            <p:cNvPr id="6" name="Picture 5">
              <a:extLst>
                <a:ext uri="{FF2B5EF4-FFF2-40B4-BE49-F238E27FC236}">
                  <a16:creationId xmlns:a16="http://schemas.microsoft.com/office/drawing/2014/main" id="{221BA5CC-19A2-8B4D-E0DF-3FEB23382E3B}"/>
                </a:ext>
              </a:extLst>
            </p:cNvPr>
            <p:cNvPicPr>
              <a:picLocks noChangeAspect="1"/>
            </p:cNvPicPr>
            <p:nvPr/>
          </p:nvPicPr>
          <p:blipFill>
            <a:blip r:embed="rId5"/>
            <a:stretch>
              <a:fillRect/>
            </a:stretch>
          </p:blipFill>
          <p:spPr>
            <a:xfrm>
              <a:off x="9490709" y="1447385"/>
              <a:ext cx="1528573" cy="1528573"/>
            </a:xfrm>
            <a:prstGeom prst="rect">
              <a:avLst/>
            </a:prstGeom>
          </p:spPr>
        </p:pic>
      </p:grpSp>
      <p:pic>
        <p:nvPicPr>
          <p:cNvPr id="8" name="Picture 7">
            <a:extLst>
              <a:ext uri="{FF2B5EF4-FFF2-40B4-BE49-F238E27FC236}">
                <a16:creationId xmlns:a16="http://schemas.microsoft.com/office/drawing/2014/main" id="{018EB307-83FE-5856-6711-5B636115AA37}"/>
              </a:ext>
            </a:extLst>
          </p:cNvPr>
          <p:cNvPicPr>
            <a:picLocks noChangeAspect="1"/>
          </p:cNvPicPr>
          <p:nvPr/>
        </p:nvPicPr>
        <p:blipFill>
          <a:blip r:embed="rId6"/>
          <a:stretch>
            <a:fillRect/>
          </a:stretch>
        </p:blipFill>
        <p:spPr>
          <a:xfrm>
            <a:off x="5888601" y="3015813"/>
            <a:ext cx="1325564" cy="1325564"/>
          </a:xfrm>
          <a:prstGeom prst="rect">
            <a:avLst/>
          </a:prstGeom>
        </p:spPr>
      </p:pic>
      <p:pic>
        <p:nvPicPr>
          <p:cNvPr id="9" name="Picture 8">
            <a:extLst>
              <a:ext uri="{FF2B5EF4-FFF2-40B4-BE49-F238E27FC236}">
                <a16:creationId xmlns:a16="http://schemas.microsoft.com/office/drawing/2014/main" id="{FA950379-0308-3B64-5BD1-59C7FC1333B9}"/>
              </a:ext>
            </a:extLst>
          </p:cNvPr>
          <p:cNvPicPr>
            <a:picLocks noChangeAspect="1"/>
          </p:cNvPicPr>
          <p:nvPr/>
        </p:nvPicPr>
        <p:blipFill>
          <a:blip r:embed="rId7"/>
          <a:stretch>
            <a:fillRect/>
          </a:stretch>
        </p:blipFill>
        <p:spPr>
          <a:xfrm>
            <a:off x="7615457" y="4083887"/>
            <a:ext cx="2426519" cy="2426519"/>
          </a:xfrm>
          <a:prstGeom prst="rect">
            <a:avLst/>
          </a:prstGeom>
        </p:spPr>
      </p:pic>
      <p:pic>
        <p:nvPicPr>
          <p:cNvPr id="13" name="Picture 12">
            <a:extLst>
              <a:ext uri="{FF2B5EF4-FFF2-40B4-BE49-F238E27FC236}">
                <a16:creationId xmlns:a16="http://schemas.microsoft.com/office/drawing/2014/main" id="{FDD34FF0-6E5E-0B5D-6628-8DE465F43080}"/>
              </a:ext>
            </a:extLst>
          </p:cNvPr>
          <p:cNvPicPr>
            <a:picLocks noChangeAspect="1"/>
          </p:cNvPicPr>
          <p:nvPr/>
        </p:nvPicPr>
        <p:blipFill>
          <a:blip r:embed="rId8"/>
          <a:stretch>
            <a:fillRect/>
          </a:stretch>
        </p:blipFill>
        <p:spPr>
          <a:xfrm>
            <a:off x="10244134" y="3015812"/>
            <a:ext cx="1325565" cy="1325565"/>
          </a:xfrm>
          <a:prstGeom prst="rect">
            <a:avLst/>
          </a:prstGeom>
        </p:spPr>
      </p:pic>
      <p:cxnSp>
        <p:nvCxnSpPr>
          <p:cNvPr id="15" name="Straight Arrow Connector 14">
            <a:extLst>
              <a:ext uri="{FF2B5EF4-FFF2-40B4-BE49-F238E27FC236}">
                <a16:creationId xmlns:a16="http://schemas.microsoft.com/office/drawing/2014/main" id="{442E87FA-DF12-8775-1E89-FFBA502506E5}"/>
              </a:ext>
            </a:extLst>
          </p:cNvPr>
          <p:cNvCxnSpPr>
            <a:cxnSpLocks/>
          </p:cNvCxnSpPr>
          <p:nvPr/>
        </p:nvCxnSpPr>
        <p:spPr>
          <a:xfrm>
            <a:off x="7413299" y="3989028"/>
            <a:ext cx="766908" cy="444641"/>
          </a:xfrm>
          <a:prstGeom prst="straightConnector1">
            <a:avLst/>
          </a:prstGeom>
          <a:ln w="1270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36A80D3A-49B6-34B6-FEC1-625781DF1653}"/>
              </a:ext>
            </a:extLst>
          </p:cNvPr>
          <p:cNvCxnSpPr>
            <a:cxnSpLocks/>
          </p:cNvCxnSpPr>
          <p:nvPr/>
        </p:nvCxnSpPr>
        <p:spPr>
          <a:xfrm flipH="1">
            <a:off x="9350030" y="3989028"/>
            <a:ext cx="705584" cy="446885"/>
          </a:xfrm>
          <a:prstGeom prst="straightConnector1">
            <a:avLst/>
          </a:prstGeom>
          <a:ln w="127000">
            <a:tailEnd type="triangle"/>
          </a:ln>
        </p:spPr>
        <p:style>
          <a:lnRef idx="2">
            <a:schemeClr val="dk1"/>
          </a:lnRef>
          <a:fillRef idx="0">
            <a:schemeClr val="dk1"/>
          </a:fillRef>
          <a:effectRef idx="1">
            <a:schemeClr val="dk1"/>
          </a:effectRef>
          <a:fontRef idx="minor">
            <a:schemeClr val="tx1"/>
          </a:fontRef>
        </p:style>
      </p:cxnSp>
      <p:sp>
        <p:nvSpPr>
          <p:cNvPr id="10" name="Slide Number Placeholder 14">
            <a:extLst>
              <a:ext uri="{FF2B5EF4-FFF2-40B4-BE49-F238E27FC236}">
                <a16:creationId xmlns:a16="http://schemas.microsoft.com/office/drawing/2014/main" id="{07AB3F58-6994-34B0-BA21-651D18C28FAC}"/>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6</a:t>
            </a:fld>
            <a:endParaRPr lang="en-US" dirty="0"/>
          </a:p>
        </p:txBody>
      </p:sp>
    </p:spTree>
    <p:custDataLst>
      <p:tags r:id="rId1"/>
    </p:custDataLst>
    <p:extLst>
      <p:ext uri="{BB962C8B-B14F-4D97-AF65-F5344CB8AC3E}">
        <p14:creationId xmlns:p14="http://schemas.microsoft.com/office/powerpoint/2010/main" val="56652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194BF-1F5A-9B21-DE56-2FCAD54A310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8CF87E-3FA1-D786-1C1C-E110FA7660F5}"/>
              </a:ext>
            </a:extLst>
          </p:cNvPr>
          <p:cNvSpPr>
            <a:spLocks noGrp="1"/>
          </p:cNvSpPr>
          <p:nvPr>
            <p:ph idx="1"/>
          </p:nvPr>
        </p:nvSpPr>
        <p:spPr>
          <a:xfrm>
            <a:off x="0" y="-1"/>
            <a:ext cx="6972300" cy="1371600"/>
          </a:xfrm>
          <a:solidFill>
            <a:schemeClr val="tx2">
              <a:lumMod val="10000"/>
              <a:lumOff val="90000"/>
            </a:schemeClr>
          </a:solidFill>
          <a:ln>
            <a:solidFill>
              <a:schemeClr val="tx1"/>
            </a:solidFill>
          </a:ln>
        </p:spPr>
        <p:txBody>
          <a:bodyPr>
            <a:normAutofit/>
          </a:bodyPr>
          <a:lstStyle/>
          <a:p>
            <a:pPr marL="0" indent="0">
              <a:buNone/>
            </a:pPr>
            <a:r>
              <a:rPr lang="en-US" b="1" dirty="0"/>
              <a:t>Perceptions</a:t>
            </a:r>
          </a:p>
        </p:txBody>
      </p:sp>
      <p:sp>
        <p:nvSpPr>
          <p:cNvPr id="5" name="Slide Number Placeholder 4">
            <a:extLst>
              <a:ext uri="{FF2B5EF4-FFF2-40B4-BE49-F238E27FC236}">
                <a16:creationId xmlns:a16="http://schemas.microsoft.com/office/drawing/2014/main" id="{CB6E81E8-BE94-A32A-4144-E4AD48E105BC}"/>
              </a:ext>
            </a:extLst>
          </p:cNvPr>
          <p:cNvSpPr>
            <a:spLocks noGrp="1"/>
          </p:cNvSpPr>
          <p:nvPr>
            <p:ph type="sldNum" sz="quarter" idx="12"/>
          </p:nvPr>
        </p:nvSpPr>
        <p:spPr/>
        <p:txBody>
          <a:bodyPr/>
          <a:lstStyle/>
          <a:p>
            <a:fld id="{3FD3752D-19B1-E742-A05C-C131EC29DD8C}" type="slidenum">
              <a:rPr lang="en-US" smtClean="0"/>
              <a:t>7</a:t>
            </a:fld>
            <a:endParaRPr lang="en-US"/>
          </a:p>
        </p:txBody>
      </p:sp>
      <p:sp>
        <p:nvSpPr>
          <p:cNvPr id="9" name="Content Placeholder 2">
            <a:extLst>
              <a:ext uri="{FF2B5EF4-FFF2-40B4-BE49-F238E27FC236}">
                <a16:creationId xmlns:a16="http://schemas.microsoft.com/office/drawing/2014/main" id="{B2F8F33F-4B41-5D05-C1B9-3D09FA2CED78}"/>
              </a:ext>
            </a:extLst>
          </p:cNvPr>
          <p:cNvSpPr txBox="1">
            <a:spLocks/>
          </p:cNvSpPr>
          <p:nvPr/>
        </p:nvSpPr>
        <p:spPr>
          <a:xfrm>
            <a:off x="0" y="1371599"/>
            <a:ext cx="6972300" cy="1371600"/>
          </a:xfrm>
          <a:prstGeom prst="rect">
            <a:avLst/>
          </a:prstGeom>
          <a:solidFill>
            <a:schemeClr val="accent6">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Threats</a:t>
            </a:r>
          </a:p>
        </p:txBody>
      </p:sp>
      <p:sp>
        <p:nvSpPr>
          <p:cNvPr id="10" name="Content Placeholder 2">
            <a:extLst>
              <a:ext uri="{FF2B5EF4-FFF2-40B4-BE49-F238E27FC236}">
                <a16:creationId xmlns:a16="http://schemas.microsoft.com/office/drawing/2014/main" id="{D3FC6D40-5DA7-89A8-5C09-D580F96E57A0}"/>
              </a:ext>
            </a:extLst>
          </p:cNvPr>
          <p:cNvSpPr txBox="1">
            <a:spLocks/>
          </p:cNvSpPr>
          <p:nvPr/>
        </p:nvSpPr>
        <p:spPr>
          <a:xfrm>
            <a:off x="0" y="2743199"/>
            <a:ext cx="6972300" cy="1371600"/>
          </a:xfrm>
          <a:prstGeom prst="rect">
            <a:avLst/>
          </a:prstGeom>
          <a:solidFill>
            <a:schemeClr val="accent2">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Training</a:t>
            </a:r>
          </a:p>
        </p:txBody>
      </p:sp>
      <p:sp>
        <p:nvSpPr>
          <p:cNvPr id="11" name="Content Placeholder 2">
            <a:extLst>
              <a:ext uri="{FF2B5EF4-FFF2-40B4-BE49-F238E27FC236}">
                <a16:creationId xmlns:a16="http://schemas.microsoft.com/office/drawing/2014/main" id="{BA652D38-C2A4-DF12-C7E6-261B21F0800C}"/>
              </a:ext>
            </a:extLst>
          </p:cNvPr>
          <p:cNvSpPr txBox="1">
            <a:spLocks/>
          </p:cNvSpPr>
          <p:nvPr/>
        </p:nvSpPr>
        <p:spPr>
          <a:xfrm>
            <a:off x="0" y="4114799"/>
            <a:ext cx="6972300" cy="1371600"/>
          </a:xfrm>
          <a:prstGeom prst="rect">
            <a:avLst/>
          </a:prstGeom>
          <a:solidFill>
            <a:schemeClr val="accent1">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Regulation</a:t>
            </a:r>
          </a:p>
        </p:txBody>
      </p:sp>
      <p:sp>
        <p:nvSpPr>
          <p:cNvPr id="12" name="Content Placeholder 2">
            <a:extLst>
              <a:ext uri="{FF2B5EF4-FFF2-40B4-BE49-F238E27FC236}">
                <a16:creationId xmlns:a16="http://schemas.microsoft.com/office/drawing/2014/main" id="{AD6CC07D-ABF3-B738-476A-F026CCE2C1D8}"/>
              </a:ext>
            </a:extLst>
          </p:cNvPr>
          <p:cNvSpPr txBox="1">
            <a:spLocks/>
          </p:cNvSpPr>
          <p:nvPr/>
        </p:nvSpPr>
        <p:spPr>
          <a:xfrm>
            <a:off x="6972299" y="0"/>
            <a:ext cx="5219699" cy="6858000"/>
          </a:xfrm>
          <a:prstGeom prst="rect">
            <a:avLst/>
          </a:prstGeom>
          <a:solidFill>
            <a:schemeClr val="accent5">
              <a:lumMod val="20000"/>
              <a:lumOff val="80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Recommendations</a:t>
            </a:r>
          </a:p>
        </p:txBody>
      </p:sp>
      <p:sp>
        <p:nvSpPr>
          <p:cNvPr id="21" name="Rectangle 20">
            <a:extLst>
              <a:ext uri="{FF2B5EF4-FFF2-40B4-BE49-F238E27FC236}">
                <a16:creationId xmlns:a16="http://schemas.microsoft.com/office/drawing/2014/main" id="{7999343F-280A-77DD-20F6-9A2DB6B6EDA5}"/>
              </a:ext>
            </a:extLst>
          </p:cNvPr>
          <p:cNvSpPr/>
          <p:nvPr/>
        </p:nvSpPr>
        <p:spPr>
          <a:xfrm>
            <a:off x="-11875" y="-11876"/>
            <a:ext cx="2113808"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499936-7C79-027B-D129-72375ADF2685}"/>
              </a:ext>
            </a:extLst>
          </p:cNvPr>
          <p:cNvSpPr/>
          <p:nvPr/>
        </p:nvSpPr>
        <p:spPr>
          <a:xfrm>
            <a:off x="1" y="1376221"/>
            <a:ext cx="1377538" cy="4408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2276D9-99AC-4FF8-546B-2884A0465515}"/>
              </a:ext>
            </a:extLst>
          </p:cNvPr>
          <p:cNvSpPr/>
          <p:nvPr/>
        </p:nvSpPr>
        <p:spPr>
          <a:xfrm>
            <a:off x="-16106" y="2741478"/>
            <a:ext cx="1540106"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19F435-CD9B-F802-8EB0-7A62756266DA}"/>
              </a:ext>
            </a:extLst>
          </p:cNvPr>
          <p:cNvSpPr/>
          <p:nvPr/>
        </p:nvSpPr>
        <p:spPr>
          <a:xfrm>
            <a:off x="-16106" y="4121318"/>
            <a:ext cx="1929573"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426617B-5743-16C2-1574-1D34FB358BFC}"/>
              </a:ext>
            </a:extLst>
          </p:cNvPr>
          <p:cNvSpPr/>
          <p:nvPr/>
        </p:nvSpPr>
        <p:spPr>
          <a:xfrm>
            <a:off x="6972298" y="-19330"/>
            <a:ext cx="3246194" cy="4573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27F0729-B7E8-C857-EE32-6518C2ECF287}"/>
              </a:ext>
            </a:extLst>
          </p:cNvPr>
          <p:cNvPicPr>
            <a:picLocks noChangeAspect="1"/>
          </p:cNvPicPr>
          <p:nvPr/>
        </p:nvPicPr>
        <p:blipFill>
          <a:blip r:embed="rId4"/>
          <a:stretch>
            <a:fillRect/>
          </a:stretch>
        </p:blipFill>
        <p:spPr>
          <a:xfrm>
            <a:off x="2643357" y="5486399"/>
            <a:ext cx="1357143" cy="1357143"/>
          </a:xfrm>
          <a:prstGeom prst="rect">
            <a:avLst/>
          </a:prstGeom>
        </p:spPr>
      </p:pic>
      <p:grpSp>
        <p:nvGrpSpPr>
          <p:cNvPr id="4" name="Group 3">
            <a:extLst>
              <a:ext uri="{FF2B5EF4-FFF2-40B4-BE49-F238E27FC236}">
                <a16:creationId xmlns:a16="http://schemas.microsoft.com/office/drawing/2014/main" id="{1E33C1DC-5DAD-6942-A78C-555D53B09D63}"/>
              </a:ext>
            </a:extLst>
          </p:cNvPr>
          <p:cNvGrpSpPr/>
          <p:nvPr/>
        </p:nvGrpSpPr>
        <p:grpSpPr>
          <a:xfrm>
            <a:off x="4271126" y="121304"/>
            <a:ext cx="2201336" cy="2391212"/>
            <a:chOff x="6568947" y="770668"/>
            <a:chExt cx="5623053" cy="6048441"/>
          </a:xfrm>
        </p:grpSpPr>
        <p:pic>
          <p:nvPicPr>
            <p:cNvPr id="6" name="Picture 5">
              <a:extLst>
                <a:ext uri="{FF2B5EF4-FFF2-40B4-BE49-F238E27FC236}">
                  <a16:creationId xmlns:a16="http://schemas.microsoft.com/office/drawing/2014/main" id="{0966E28A-701B-3442-704E-0DC55DE34123}"/>
                </a:ext>
              </a:extLst>
            </p:cNvPr>
            <p:cNvPicPr>
              <a:picLocks noChangeAspect="1"/>
            </p:cNvPicPr>
            <p:nvPr/>
          </p:nvPicPr>
          <p:blipFill>
            <a:blip r:embed="rId5"/>
            <a:stretch>
              <a:fillRect/>
            </a:stretch>
          </p:blipFill>
          <p:spPr>
            <a:xfrm>
              <a:off x="8464296" y="770668"/>
              <a:ext cx="3727704" cy="3727704"/>
            </a:xfrm>
            <a:prstGeom prst="rect">
              <a:avLst/>
            </a:prstGeom>
          </p:spPr>
        </p:pic>
        <p:pic>
          <p:nvPicPr>
            <p:cNvPr id="7" name="Picture 6">
              <a:extLst>
                <a:ext uri="{FF2B5EF4-FFF2-40B4-BE49-F238E27FC236}">
                  <a16:creationId xmlns:a16="http://schemas.microsoft.com/office/drawing/2014/main" id="{F4BC03AD-95D3-554D-5655-0A04FBDB0176}"/>
                </a:ext>
              </a:extLst>
            </p:cNvPr>
            <p:cNvPicPr>
              <a:picLocks noChangeAspect="1"/>
            </p:cNvPicPr>
            <p:nvPr/>
          </p:nvPicPr>
          <p:blipFill>
            <a:blip r:embed="rId6"/>
            <a:stretch>
              <a:fillRect/>
            </a:stretch>
          </p:blipFill>
          <p:spPr>
            <a:xfrm>
              <a:off x="6568947" y="3567909"/>
              <a:ext cx="3251200" cy="3251200"/>
            </a:xfrm>
            <a:prstGeom prst="rect">
              <a:avLst/>
            </a:prstGeom>
          </p:spPr>
        </p:pic>
        <p:pic>
          <p:nvPicPr>
            <p:cNvPr id="8" name="Picture 7">
              <a:extLst>
                <a:ext uri="{FF2B5EF4-FFF2-40B4-BE49-F238E27FC236}">
                  <a16:creationId xmlns:a16="http://schemas.microsoft.com/office/drawing/2014/main" id="{F2397108-8F0C-7D00-9182-08F324EF1988}"/>
                </a:ext>
              </a:extLst>
            </p:cNvPr>
            <p:cNvPicPr>
              <a:picLocks noChangeAspect="1"/>
            </p:cNvPicPr>
            <p:nvPr/>
          </p:nvPicPr>
          <p:blipFill>
            <a:blip r:embed="rId7"/>
            <a:stretch>
              <a:fillRect/>
            </a:stretch>
          </p:blipFill>
          <p:spPr>
            <a:xfrm>
              <a:off x="9490709" y="1447385"/>
              <a:ext cx="1528573" cy="1528573"/>
            </a:xfrm>
            <a:prstGeom prst="rect">
              <a:avLst/>
            </a:prstGeom>
          </p:spPr>
        </p:pic>
      </p:grpSp>
      <p:pic>
        <p:nvPicPr>
          <p:cNvPr id="13" name="Picture 12">
            <a:extLst>
              <a:ext uri="{FF2B5EF4-FFF2-40B4-BE49-F238E27FC236}">
                <a16:creationId xmlns:a16="http://schemas.microsoft.com/office/drawing/2014/main" id="{210FF0CE-07C0-0368-FD39-D46F7096CAEB}"/>
              </a:ext>
            </a:extLst>
          </p:cNvPr>
          <p:cNvPicPr>
            <a:picLocks noChangeAspect="1"/>
          </p:cNvPicPr>
          <p:nvPr/>
        </p:nvPicPr>
        <p:blipFill>
          <a:blip r:embed="rId8"/>
          <a:stretch>
            <a:fillRect/>
          </a:stretch>
        </p:blipFill>
        <p:spPr>
          <a:xfrm>
            <a:off x="2988803" y="3051433"/>
            <a:ext cx="804686" cy="804686"/>
          </a:xfrm>
          <a:prstGeom prst="rect">
            <a:avLst/>
          </a:prstGeom>
        </p:spPr>
      </p:pic>
      <p:pic>
        <p:nvPicPr>
          <p:cNvPr id="14" name="Picture 13">
            <a:extLst>
              <a:ext uri="{FF2B5EF4-FFF2-40B4-BE49-F238E27FC236}">
                <a16:creationId xmlns:a16="http://schemas.microsoft.com/office/drawing/2014/main" id="{A4352C73-D34B-C988-C3CE-33F1D180E6F8}"/>
              </a:ext>
            </a:extLst>
          </p:cNvPr>
          <p:cNvPicPr>
            <a:picLocks noChangeAspect="1"/>
          </p:cNvPicPr>
          <p:nvPr/>
        </p:nvPicPr>
        <p:blipFill>
          <a:blip r:embed="rId9"/>
          <a:stretch>
            <a:fillRect/>
          </a:stretch>
        </p:blipFill>
        <p:spPr>
          <a:xfrm>
            <a:off x="4082187" y="3925480"/>
            <a:ext cx="1473023" cy="1473023"/>
          </a:xfrm>
          <a:prstGeom prst="rect">
            <a:avLst/>
          </a:prstGeom>
        </p:spPr>
      </p:pic>
      <p:pic>
        <p:nvPicPr>
          <p:cNvPr id="15" name="Picture 14">
            <a:extLst>
              <a:ext uri="{FF2B5EF4-FFF2-40B4-BE49-F238E27FC236}">
                <a16:creationId xmlns:a16="http://schemas.microsoft.com/office/drawing/2014/main" id="{0D3B2E1F-4660-6BD9-AB80-C820DDA84DAB}"/>
              </a:ext>
            </a:extLst>
          </p:cNvPr>
          <p:cNvPicPr>
            <a:picLocks noChangeAspect="1"/>
          </p:cNvPicPr>
          <p:nvPr/>
        </p:nvPicPr>
        <p:blipFill>
          <a:blip r:embed="rId10"/>
          <a:stretch>
            <a:fillRect/>
          </a:stretch>
        </p:blipFill>
        <p:spPr>
          <a:xfrm>
            <a:off x="5838965" y="3098618"/>
            <a:ext cx="804687" cy="804687"/>
          </a:xfrm>
          <a:prstGeom prst="rect">
            <a:avLst/>
          </a:prstGeom>
        </p:spPr>
      </p:pic>
      <p:cxnSp>
        <p:nvCxnSpPr>
          <p:cNvPr id="16" name="Straight Arrow Connector 15">
            <a:extLst>
              <a:ext uri="{FF2B5EF4-FFF2-40B4-BE49-F238E27FC236}">
                <a16:creationId xmlns:a16="http://schemas.microsoft.com/office/drawing/2014/main" id="{94270BD6-FB52-2076-747E-96654DE33F2A}"/>
              </a:ext>
            </a:extLst>
          </p:cNvPr>
          <p:cNvCxnSpPr>
            <a:cxnSpLocks/>
          </p:cNvCxnSpPr>
          <p:nvPr/>
        </p:nvCxnSpPr>
        <p:spPr>
          <a:xfrm>
            <a:off x="3860800" y="3746500"/>
            <a:ext cx="541979" cy="313610"/>
          </a:xfrm>
          <a:prstGeom prst="straightConnector1">
            <a:avLst/>
          </a:prstGeom>
          <a:ln w="1016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2622C7C7-FD03-0680-EF61-AB770C08C2E0}"/>
              </a:ext>
            </a:extLst>
          </p:cNvPr>
          <p:cNvCxnSpPr>
            <a:cxnSpLocks/>
          </p:cNvCxnSpPr>
          <p:nvPr/>
        </p:nvCxnSpPr>
        <p:spPr>
          <a:xfrm flipH="1">
            <a:off x="5267870" y="3746500"/>
            <a:ext cx="508727" cy="315854"/>
          </a:xfrm>
          <a:prstGeom prst="straightConnector1">
            <a:avLst/>
          </a:prstGeom>
          <a:ln w="101600">
            <a:tailEnd type="triangle"/>
          </a:ln>
        </p:spPr>
        <p:style>
          <a:lnRef idx="2">
            <a:schemeClr val="dk1"/>
          </a:lnRef>
          <a:fillRef idx="0">
            <a:schemeClr val="dk1"/>
          </a:fillRef>
          <a:effectRef idx="1">
            <a:schemeClr val="dk1"/>
          </a:effectRef>
          <a:fontRef idx="minor">
            <a:schemeClr val="tx1"/>
          </a:fontRef>
        </p:style>
      </p:cxnSp>
      <p:sp>
        <p:nvSpPr>
          <p:cNvPr id="18" name="Content Placeholder 2">
            <a:extLst>
              <a:ext uri="{FF2B5EF4-FFF2-40B4-BE49-F238E27FC236}">
                <a16:creationId xmlns:a16="http://schemas.microsoft.com/office/drawing/2014/main" id="{B22A509E-06DB-EC23-7D44-A5877E03727D}"/>
              </a:ext>
            </a:extLst>
          </p:cNvPr>
          <p:cNvSpPr txBox="1">
            <a:spLocks/>
          </p:cNvSpPr>
          <p:nvPr/>
        </p:nvSpPr>
        <p:spPr>
          <a:xfrm>
            <a:off x="279835" y="5247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19" name="Content Placeholder 2">
            <a:extLst>
              <a:ext uri="{FF2B5EF4-FFF2-40B4-BE49-F238E27FC236}">
                <a16:creationId xmlns:a16="http://schemas.microsoft.com/office/drawing/2014/main" id="{89E22295-5A67-9255-9DB2-28D809FCD834}"/>
              </a:ext>
            </a:extLst>
          </p:cNvPr>
          <p:cNvSpPr txBox="1">
            <a:spLocks/>
          </p:cNvSpPr>
          <p:nvPr/>
        </p:nvSpPr>
        <p:spPr>
          <a:xfrm>
            <a:off x="279835" y="1896315"/>
            <a:ext cx="922867" cy="497414"/>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RQ1</a:t>
            </a:r>
            <a:endParaRPr lang="en-US" dirty="0"/>
          </a:p>
        </p:txBody>
      </p:sp>
      <p:sp>
        <p:nvSpPr>
          <p:cNvPr id="20" name="Content Placeholder 2">
            <a:extLst>
              <a:ext uri="{FF2B5EF4-FFF2-40B4-BE49-F238E27FC236}">
                <a16:creationId xmlns:a16="http://schemas.microsoft.com/office/drawing/2014/main" id="{585B214D-0A92-7615-482F-99B5163D59DD}"/>
              </a:ext>
            </a:extLst>
          </p:cNvPr>
          <p:cNvSpPr txBox="1">
            <a:spLocks/>
          </p:cNvSpPr>
          <p:nvPr/>
        </p:nvSpPr>
        <p:spPr>
          <a:xfrm>
            <a:off x="279837" y="32679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6" name="Content Placeholder 2">
            <a:extLst>
              <a:ext uri="{FF2B5EF4-FFF2-40B4-BE49-F238E27FC236}">
                <a16:creationId xmlns:a16="http://schemas.microsoft.com/office/drawing/2014/main" id="{B51D2E32-28B3-7E46-DCFB-B66E47781484}"/>
              </a:ext>
            </a:extLst>
          </p:cNvPr>
          <p:cNvSpPr txBox="1">
            <a:spLocks/>
          </p:cNvSpPr>
          <p:nvPr/>
        </p:nvSpPr>
        <p:spPr>
          <a:xfrm>
            <a:off x="279834" y="4639515"/>
            <a:ext cx="922867" cy="4974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RQ2</a:t>
            </a:r>
            <a:endParaRPr lang="en-US" dirty="0"/>
          </a:p>
        </p:txBody>
      </p:sp>
      <p:sp>
        <p:nvSpPr>
          <p:cNvPr id="28" name="Slide Number Placeholder 14">
            <a:extLst>
              <a:ext uri="{FF2B5EF4-FFF2-40B4-BE49-F238E27FC236}">
                <a16:creationId xmlns:a16="http://schemas.microsoft.com/office/drawing/2014/main" id="{E5AB4092-0338-78C5-E333-9A0D6C136A7D}"/>
              </a:ext>
            </a:extLst>
          </p:cNvPr>
          <p:cNvSpPr txBox="1">
            <a:spLocks/>
          </p:cNvSpPr>
          <p:nvPr/>
        </p:nvSpPr>
        <p:spPr>
          <a:xfrm>
            <a:off x="9334577" y="636750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D3752D-19B1-E742-A05C-C131EC29DD8C}" type="slidenum">
              <a:rPr lang="en-US" smtClean="0"/>
              <a:pPr/>
              <a:t>7</a:t>
            </a:fld>
            <a:endParaRPr lang="en-US" dirty="0"/>
          </a:p>
        </p:txBody>
      </p:sp>
    </p:spTree>
    <p:custDataLst>
      <p:tags r:id="rId1"/>
    </p:custDataLst>
    <p:extLst>
      <p:ext uri="{BB962C8B-B14F-4D97-AF65-F5344CB8AC3E}">
        <p14:creationId xmlns:p14="http://schemas.microsoft.com/office/powerpoint/2010/main" val="339926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F9184-2AD2-66DF-8725-B235E44292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285EC-7DAC-0D16-0EAF-34D9EE14EDC3}"/>
              </a:ext>
            </a:extLst>
          </p:cNvPr>
          <p:cNvSpPr>
            <a:spLocks noGrp="1"/>
          </p:cNvSpPr>
          <p:nvPr>
            <p:ph type="title"/>
          </p:nvPr>
        </p:nvSpPr>
        <p:spPr>
          <a:xfrm>
            <a:off x="838200" y="18255"/>
            <a:ext cx="10515600" cy="1325563"/>
          </a:xfrm>
        </p:spPr>
        <p:txBody>
          <a:bodyPr/>
          <a:lstStyle/>
          <a:p>
            <a:r>
              <a:rPr lang="en-US" dirty="0"/>
              <a:t>Method</a:t>
            </a:r>
          </a:p>
        </p:txBody>
      </p:sp>
      <p:pic>
        <p:nvPicPr>
          <p:cNvPr id="9" name="Picture 8">
            <a:extLst>
              <a:ext uri="{FF2B5EF4-FFF2-40B4-BE49-F238E27FC236}">
                <a16:creationId xmlns:a16="http://schemas.microsoft.com/office/drawing/2014/main" id="{CE5C7556-E1A0-F2D2-EC49-B0D7BF8E3AF3}"/>
              </a:ext>
            </a:extLst>
          </p:cNvPr>
          <p:cNvPicPr>
            <a:picLocks noChangeAspect="1"/>
          </p:cNvPicPr>
          <p:nvPr/>
        </p:nvPicPr>
        <p:blipFill>
          <a:blip r:embed="rId3"/>
          <a:stretch>
            <a:fillRect/>
          </a:stretch>
        </p:blipFill>
        <p:spPr>
          <a:xfrm>
            <a:off x="5982208" y="969231"/>
            <a:ext cx="6197600" cy="6197600"/>
          </a:xfrm>
          <a:prstGeom prst="rect">
            <a:avLst/>
          </a:prstGeom>
        </p:spPr>
      </p:pic>
      <p:sp>
        <p:nvSpPr>
          <p:cNvPr id="15" name="Content Placeholder 2">
            <a:extLst>
              <a:ext uri="{FF2B5EF4-FFF2-40B4-BE49-F238E27FC236}">
                <a16:creationId xmlns:a16="http://schemas.microsoft.com/office/drawing/2014/main" id="{DAC313A0-1884-73C9-D6B4-790E3F16D0A8}"/>
              </a:ext>
            </a:extLst>
          </p:cNvPr>
          <p:cNvSpPr>
            <a:spLocks noGrp="1"/>
          </p:cNvSpPr>
          <p:nvPr>
            <p:ph idx="1"/>
          </p:nvPr>
        </p:nvSpPr>
        <p:spPr>
          <a:xfrm>
            <a:off x="838200" y="1343818"/>
            <a:ext cx="4845147" cy="5111846"/>
          </a:xfrm>
        </p:spPr>
        <p:txBody>
          <a:bodyPr>
            <a:normAutofit/>
          </a:bodyPr>
          <a:lstStyle/>
          <a:p>
            <a:r>
              <a:rPr lang="en-US" dirty="0"/>
              <a:t>Semi-structured interviews</a:t>
            </a:r>
          </a:p>
          <a:p>
            <a:endParaRPr lang="en-US" dirty="0"/>
          </a:p>
          <a:p>
            <a:r>
              <a:rPr lang="en-US" b="1" dirty="0"/>
              <a:t>Recruitment:</a:t>
            </a:r>
            <a:r>
              <a:rPr lang="en-US" dirty="0"/>
              <a:t> </a:t>
            </a:r>
            <a:r>
              <a:rPr lang="en-US" dirty="0" err="1"/>
              <a:t>gCaptain</a:t>
            </a:r>
            <a:r>
              <a:rPr lang="en-US" dirty="0"/>
              <a:t>, Reddit, LinkedIn, and snowballing</a:t>
            </a:r>
          </a:p>
          <a:p>
            <a:endParaRPr lang="en-US" dirty="0"/>
          </a:p>
          <a:p>
            <a:r>
              <a:rPr lang="en-US" b="1" dirty="0"/>
              <a:t>Analysis:</a:t>
            </a:r>
            <a:r>
              <a:rPr lang="en-US" dirty="0"/>
              <a:t> qualitative coding with two coders, iterative refinement, saturation reached</a:t>
            </a:r>
          </a:p>
          <a:p>
            <a:pPr marL="0" indent="0">
              <a:buNone/>
            </a:pPr>
            <a:endParaRPr lang="en-US" dirty="0"/>
          </a:p>
        </p:txBody>
      </p:sp>
      <p:sp>
        <p:nvSpPr>
          <p:cNvPr id="3" name="Slide Number Placeholder 14">
            <a:extLst>
              <a:ext uri="{FF2B5EF4-FFF2-40B4-BE49-F238E27FC236}">
                <a16:creationId xmlns:a16="http://schemas.microsoft.com/office/drawing/2014/main" id="{41B04A91-54DA-4104-2BB4-52B68BAEF88D}"/>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8</a:t>
            </a:fld>
            <a:endParaRPr lang="en-US" dirty="0"/>
          </a:p>
        </p:txBody>
      </p:sp>
    </p:spTree>
    <p:extLst>
      <p:ext uri="{BB962C8B-B14F-4D97-AF65-F5344CB8AC3E}">
        <p14:creationId xmlns:p14="http://schemas.microsoft.com/office/powerpoint/2010/main" val="412309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77BF8-56FA-19F4-EC72-732B30307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1F09E-F1AF-02F7-2579-C7580D9BB9B5}"/>
              </a:ext>
            </a:extLst>
          </p:cNvPr>
          <p:cNvSpPr>
            <a:spLocks noGrp="1"/>
          </p:cNvSpPr>
          <p:nvPr>
            <p:ph type="title"/>
          </p:nvPr>
        </p:nvSpPr>
        <p:spPr>
          <a:xfrm>
            <a:off x="838200" y="18255"/>
            <a:ext cx="10515600" cy="1325563"/>
          </a:xfrm>
        </p:spPr>
        <p:txBody>
          <a:bodyPr/>
          <a:lstStyle/>
          <a:p>
            <a:r>
              <a:rPr lang="en-US" dirty="0"/>
              <a:t>Participant Demographics</a:t>
            </a:r>
          </a:p>
        </p:txBody>
      </p:sp>
      <p:pic>
        <p:nvPicPr>
          <p:cNvPr id="9" name="Picture 8">
            <a:extLst>
              <a:ext uri="{FF2B5EF4-FFF2-40B4-BE49-F238E27FC236}">
                <a16:creationId xmlns:a16="http://schemas.microsoft.com/office/drawing/2014/main" id="{05C9846B-04A3-116B-B375-64F2CAF64DB6}"/>
              </a:ext>
            </a:extLst>
          </p:cNvPr>
          <p:cNvPicPr>
            <a:picLocks noChangeAspect="1"/>
          </p:cNvPicPr>
          <p:nvPr/>
        </p:nvPicPr>
        <p:blipFill>
          <a:blip r:embed="rId4"/>
          <a:stretch>
            <a:fillRect/>
          </a:stretch>
        </p:blipFill>
        <p:spPr>
          <a:xfrm>
            <a:off x="5982208" y="969231"/>
            <a:ext cx="6197600" cy="6197600"/>
          </a:xfrm>
          <a:prstGeom prst="rect">
            <a:avLst/>
          </a:prstGeom>
        </p:spPr>
      </p:pic>
      <p:pic>
        <p:nvPicPr>
          <p:cNvPr id="13" name="Picture 12">
            <a:extLst>
              <a:ext uri="{FF2B5EF4-FFF2-40B4-BE49-F238E27FC236}">
                <a16:creationId xmlns:a16="http://schemas.microsoft.com/office/drawing/2014/main" id="{337CD0C5-660A-F2F6-1D1E-3C2DD043E284}"/>
              </a:ext>
            </a:extLst>
          </p:cNvPr>
          <p:cNvPicPr>
            <a:picLocks noChangeAspect="1"/>
          </p:cNvPicPr>
          <p:nvPr/>
        </p:nvPicPr>
        <p:blipFill>
          <a:blip r:embed="rId5"/>
          <a:stretch>
            <a:fillRect/>
          </a:stretch>
        </p:blipFill>
        <p:spPr>
          <a:xfrm>
            <a:off x="4915859" y="1680366"/>
            <a:ext cx="1730362" cy="1748634"/>
          </a:xfrm>
          <a:prstGeom prst="rect">
            <a:avLst/>
          </a:prstGeom>
        </p:spPr>
      </p:pic>
      <p:pic>
        <p:nvPicPr>
          <p:cNvPr id="14" name="Picture 13">
            <a:extLst>
              <a:ext uri="{FF2B5EF4-FFF2-40B4-BE49-F238E27FC236}">
                <a16:creationId xmlns:a16="http://schemas.microsoft.com/office/drawing/2014/main" id="{C9812ABE-7119-FA35-E563-A809E353C654}"/>
              </a:ext>
            </a:extLst>
          </p:cNvPr>
          <p:cNvPicPr>
            <a:picLocks noChangeAspect="1"/>
          </p:cNvPicPr>
          <p:nvPr/>
        </p:nvPicPr>
        <p:blipFill>
          <a:blip r:embed="rId6"/>
          <a:stretch>
            <a:fillRect/>
          </a:stretch>
        </p:blipFill>
        <p:spPr>
          <a:xfrm>
            <a:off x="9235440" y="4012184"/>
            <a:ext cx="1316736" cy="1316736"/>
          </a:xfrm>
          <a:prstGeom prst="rect">
            <a:avLst/>
          </a:prstGeom>
        </p:spPr>
      </p:pic>
      <p:sp>
        <p:nvSpPr>
          <p:cNvPr id="15" name="Content Placeholder 2">
            <a:extLst>
              <a:ext uri="{FF2B5EF4-FFF2-40B4-BE49-F238E27FC236}">
                <a16:creationId xmlns:a16="http://schemas.microsoft.com/office/drawing/2014/main" id="{967AF2D3-4A7F-B384-F447-5B0FFFE5063E}"/>
              </a:ext>
            </a:extLst>
          </p:cNvPr>
          <p:cNvSpPr>
            <a:spLocks noGrp="1"/>
          </p:cNvSpPr>
          <p:nvPr>
            <p:ph idx="1"/>
          </p:nvPr>
        </p:nvSpPr>
        <p:spPr>
          <a:xfrm>
            <a:off x="838201" y="1343818"/>
            <a:ext cx="3516376" cy="5111846"/>
          </a:xfrm>
        </p:spPr>
        <p:txBody>
          <a:bodyPr>
            <a:normAutofit/>
          </a:bodyPr>
          <a:lstStyle/>
          <a:p>
            <a:r>
              <a:rPr lang="en-US" dirty="0"/>
              <a:t>Interviewed 21 </a:t>
            </a:r>
            <a:r>
              <a:rPr lang="en-US" b="1" dirty="0"/>
              <a:t>officer-level</a:t>
            </a:r>
            <a:r>
              <a:rPr lang="en-US" dirty="0"/>
              <a:t> mariners  </a:t>
            </a:r>
          </a:p>
          <a:p>
            <a:r>
              <a:rPr lang="en-US" dirty="0"/>
              <a:t>Civilian + Military backgrounds  </a:t>
            </a:r>
          </a:p>
          <a:p>
            <a:r>
              <a:rPr lang="en-US" dirty="0"/>
              <a:t>Broad ages (20s to 70s!)</a:t>
            </a:r>
          </a:p>
          <a:p>
            <a:r>
              <a:rPr lang="en-US" dirty="0"/>
              <a:t>Diverse ship types (cargo, passenger, cable, etc.)  </a:t>
            </a:r>
          </a:p>
        </p:txBody>
      </p:sp>
      <p:pic>
        <p:nvPicPr>
          <p:cNvPr id="16" name="Picture 15">
            <a:extLst>
              <a:ext uri="{FF2B5EF4-FFF2-40B4-BE49-F238E27FC236}">
                <a16:creationId xmlns:a16="http://schemas.microsoft.com/office/drawing/2014/main" id="{61E7DF0F-87D0-B835-8782-D2C53809A037}"/>
              </a:ext>
            </a:extLst>
          </p:cNvPr>
          <p:cNvPicPr>
            <a:picLocks noChangeAspect="1"/>
          </p:cNvPicPr>
          <p:nvPr/>
        </p:nvPicPr>
        <p:blipFill>
          <a:blip r:embed="rId7"/>
          <a:stretch>
            <a:fillRect/>
          </a:stretch>
        </p:blipFill>
        <p:spPr>
          <a:xfrm>
            <a:off x="8043898" y="4012184"/>
            <a:ext cx="1316736" cy="1316736"/>
          </a:xfrm>
          <a:prstGeom prst="rect">
            <a:avLst/>
          </a:prstGeom>
        </p:spPr>
      </p:pic>
      <p:pic>
        <p:nvPicPr>
          <p:cNvPr id="3" name="Picture 2">
            <a:extLst>
              <a:ext uri="{FF2B5EF4-FFF2-40B4-BE49-F238E27FC236}">
                <a16:creationId xmlns:a16="http://schemas.microsoft.com/office/drawing/2014/main" id="{606CD518-165B-3C46-68C2-065BEA9E8385}"/>
              </a:ext>
            </a:extLst>
          </p:cNvPr>
          <p:cNvPicPr>
            <a:picLocks noChangeAspect="1"/>
          </p:cNvPicPr>
          <p:nvPr/>
        </p:nvPicPr>
        <p:blipFill>
          <a:blip r:embed="rId8"/>
          <a:stretch>
            <a:fillRect/>
          </a:stretch>
        </p:blipFill>
        <p:spPr>
          <a:xfrm>
            <a:off x="8493504" y="1574462"/>
            <a:ext cx="1233487" cy="1233487"/>
          </a:xfrm>
          <a:prstGeom prst="rect">
            <a:avLst/>
          </a:prstGeom>
        </p:spPr>
      </p:pic>
      <p:pic>
        <p:nvPicPr>
          <p:cNvPr id="4" name="Picture 3">
            <a:extLst>
              <a:ext uri="{FF2B5EF4-FFF2-40B4-BE49-F238E27FC236}">
                <a16:creationId xmlns:a16="http://schemas.microsoft.com/office/drawing/2014/main" id="{58996F14-B0BD-CA2F-BF42-E051D1B0E031}"/>
              </a:ext>
            </a:extLst>
          </p:cNvPr>
          <p:cNvPicPr>
            <a:picLocks noChangeAspect="1"/>
          </p:cNvPicPr>
          <p:nvPr/>
        </p:nvPicPr>
        <p:blipFill>
          <a:blip r:embed="rId9"/>
          <a:stretch>
            <a:fillRect/>
          </a:stretch>
        </p:blipFill>
        <p:spPr>
          <a:xfrm>
            <a:off x="7427154" y="1646029"/>
            <a:ext cx="1233488" cy="1233488"/>
          </a:xfrm>
          <a:prstGeom prst="rect">
            <a:avLst/>
          </a:prstGeom>
        </p:spPr>
      </p:pic>
      <p:sp>
        <p:nvSpPr>
          <p:cNvPr id="5" name="Slide Number Placeholder 14">
            <a:extLst>
              <a:ext uri="{FF2B5EF4-FFF2-40B4-BE49-F238E27FC236}">
                <a16:creationId xmlns:a16="http://schemas.microsoft.com/office/drawing/2014/main" id="{C435B735-6853-7435-08FE-B72738324ABB}"/>
              </a:ext>
            </a:extLst>
          </p:cNvPr>
          <p:cNvSpPr>
            <a:spLocks noGrp="1"/>
          </p:cNvSpPr>
          <p:nvPr>
            <p:ph type="sldNum" sz="quarter" idx="12"/>
          </p:nvPr>
        </p:nvSpPr>
        <p:spPr>
          <a:xfrm>
            <a:off x="9334577" y="6367501"/>
            <a:ext cx="2743200" cy="365125"/>
          </a:xfrm>
        </p:spPr>
        <p:txBody>
          <a:bodyPr/>
          <a:lstStyle/>
          <a:p>
            <a:fld id="{3FD3752D-19B1-E742-A05C-C131EC29DD8C}" type="slidenum">
              <a:rPr lang="en-US" smtClean="0"/>
              <a:t>9</a:t>
            </a:fld>
            <a:endParaRPr lang="en-US" dirty="0"/>
          </a:p>
        </p:txBody>
      </p:sp>
    </p:spTree>
    <p:custDataLst>
      <p:tags r:id="rId1"/>
    </p:custDataLst>
    <p:extLst>
      <p:ext uri="{BB962C8B-B14F-4D97-AF65-F5344CB8AC3E}">
        <p14:creationId xmlns:p14="http://schemas.microsoft.com/office/powerpoint/2010/main" val="3982408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5|8.6"/>
</p:tagLst>
</file>

<file path=ppt/tags/tag10.xml><?xml version="1.0" encoding="utf-8"?>
<p:tagLst xmlns:a="http://schemas.openxmlformats.org/drawingml/2006/main" xmlns:r="http://schemas.openxmlformats.org/officeDocument/2006/relationships" xmlns:p="http://schemas.openxmlformats.org/presentationml/2006/main">
  <p:tag name="TIMING" val="|6.1|32.1|7.2|24.2|19"/>
</p:tagLst>
</file>

<file path=ppt/tags/tag11.xml><?xml version="1.0" encoding="utf-8"?>
<p:tagLst xmlns:a="http://schemas.openxmlformats.org/drawingml/2006/main" xmlns:r="http://schemas.openxmlformats.org/officeDocument/2006/relationships" xmlns:p="http://schemas.openxmlformats.org/presentationml/2006/main">
  <p:tag name="TIMING" val="|2"/>
</p:tagLst>
</file>

<file path=ppt/tags/tag12.xml><?xml version="1.0" encoding="utf-8"?>
<p:tagLst xmlns:a="http://schemas.openxmlformats.org/drawingml/2006/main" xmlns:r="http://schemas.openxmlformats.org/officeDocument/2006/relationships" xmlns:p="http://schemas.openxmlformats.org/presentationml/2006/main">
  <p:tag name="TIMING" val="|15.1|6.9|8.1|6.3"/>
</p:tagLst>
</file>

<file path=ppt/tags/tag13.xml><?xml version="1.0" encoding="utf-8"?>
<p:tagLst xmlns:a="http://schemas.openxmlformats.org/drawingml/2006/main" xmlns:r="http://schemas.openxmlformats.org/officeDocument/2006/relationships" xmlns:p="http://schemas.openxmlformats.org/presentationml/2006/main">
  <p:tag name="TIMING" val="|2.2"/>
</p:tagLst>
</file>

<file path=ppt/tags/tag14.xml><?xml version="1.0" encoding="utf-8"?>
<p:tagLst xmlns:a="http://schemas.openxmlformats.org/drawingml/2006/main" xmlns:r="http://schemas.openxmlformats.org/officeDocument/2006/relationships" xmlns:p="http://schemas.openxmlformats.org/presentationml/2006/main">
  <p:tag name="TIMING" val="|8.4|11.7|18.9"/>
</p:tagLst>
</file>

<file path=ppt/tags/tag15.xml><?xml version="1.0" encoding="utf-8"?>
<p:tagLst xmlns:a="http://schemas.openxmlformats.org/drawingml/2006/main" xmlns:r="http://schemas.openxmlformats.org/officeDocument/2006/relationships" xmlns:p="http://schemas.openxmlformats.org/presentationml/2006/main">
  <p:tag name="TIMING" val="|2.2"/>
</p:tagLst>
</file>

<file path=ppt/tags/tag16.xml><?xml version="1.0" encoding="utf-8"?>
<p:tagLst xmlns:a="http://schemas.openxmlformats.org/drawingml/2006/main" xmlns:r="http://schemas.openxmlformats.org/officeDocument/2006/relationships" xmlns:p="http://schemas.openxmlformats.org/presentationml/2006/main">
  <p:tag name="TIMING" val="|2.3|1|14.5|12.2|15.6"/>
</p:tagLst>
</file>

<file path=ppt/tags/tag2.xml><?xml version="1.0" encoding="utf-8"?>
<p:tagLst xmlns:a="http://schemas.openxmlformats.org/drawingml/2006/main" xmlns:r="http://schemas.openxmlformats.org/officeDocument/2006/relationships" xmlns:p="http://schemas.openxmlformats.org/presentationml/2006/main">
  <p:tag name="TIMING" val="|10.1|8.2"/>
</p:tagLst>
</file>

<file path=ppt/tags/tag3.xml><?xml version="1.0" encoding="utf-8"?>
<p:tagLst xmlns:a="http://schemas.openxmlformats.org/drawingml/2006/main" xmlns:r="http://schemas.openxmlformats.org/officeDocument/2006/relationships" xmlns:p="http://schemas.openxmlformats.org/presentationml/2006/main">
  <p:tag name="TIMING" val="|4.6"/>
</p:tagLst>
</file>

<file path=ppt/tags/tag4.xml><?xml version="1.0" encoding="utf-8"?>
<p:tagLst xmlns:a="http://schemas.openxmlformats.org/drawingml/2006/main" xmlns:r="http://schemas.openxmlformats.org/officeDocument/2006/relationships" xmlns:p="http://schemas.openxmlformats.org/presentationml/2006/main">
  <p:tag name="TIMING" val="|4.3|3.5|4.4|0.7"/>
</p:tagLst>
</file>

<file path=ppt/tags/tag5.xml><?xml version="1.0" encoding="utf-8"?>
<p:tagLst xmlns:a="http://schemas.openxmlformats.org/drawingml/2006/main" xmlns:r="http://schemas.openxmlformats.org/officeDocument/2006/relationships" xmlns:p="http://schemas.openxmlformats.org/presentationml/2006/main">
  <p:tag name="TIMING" val="|19.6|2"/>
</p:tagLst>
</file>

<file path=ppt/tags/tag6.xml><?xml version="1.0" encoding="utf-8"?>
<p:tagLst xmlns:a="http://schemas.openxmlformats.org/drawingml/2006/main" xmlns:r="http://schemas.openxmlformats.org/officeDocument/2006/relationships" xmlns:p="http://schemas.openxmlformats.org/presentationml/2006/main">
  <p:tag name="TIMING" val="|6.6|1|12.5|1.4|3.9|1.2|1.5"/>
</p:tagLst>
</file>

<file path=ppt/tags/tag7.xml><?xml version="1.0" encoding="utf-8"?>
<p:tagLst xmlns:a="http://schemas.openxmlformats.org/drawingml/2006/main" xmlns:r="http://schemas.openxmlformats.org/officeDocument/2006/relationships" xmlns:p="http://schemas.openxmlformats.org/presentationml/2006/main">
  <p:tag name="TIMING" val="|7.4|3.3|2|6.1|5.8"/>
</p:tagLst>
</file>

<file path=ppt/tags/tag8.xml><?xml version="1.0" encoding="utf-8"?>
<p:tagLst xmlns:a="http://schemas.openxmlformats.org/drawingml/2006/main" xmlns:r="http://schemas.openxmlformats.org/officeDocument/2006/relationships" xmlns:p="http://schemas.openxmlformats.org/presentationml/2006/main">
  <p:tag name="TIMING" val="|2.3"/>
</p:tagLst>
</file>

<file path=ppt/tags/tag9.xml><?xml version="1.0" encoding="utf-8"?>
<p:tagLst xmlns:a="http://schemas.openxmlformats.org/drawingml/2006/main" xmlns:r="http://schemas.openxmlformats.org/officeDocument/2006/relationships" xmlns:p="http://schemas.openxmlformats.org/presentationml/2006/main">
  <p:tag name="TIMING" val="|23.7|1.5|4.3|6.3|9|6.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6789</TotalTime>
  <Words>1369</Words>
  <Application>Microsoft Macintosh PowerPoint</Application>
  <PresentationFormat>Widescreen</PresentationFormat>
  <Paragraphs>215</Paragraphs>
  <Slides>24</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A Sea of Cyber Threats: Maritime Cybersecurity from the Perspective of Mariners</vt:lpstr>
      <vt:lpstr>Motivation: Impact of Shipping on the Globe</vt:lpstr>
      <vt:lpstr>Motivation: Growing Cybersecurity Threats</vt:lpstr>
      <vt:lpstr>Limited Prior Work in Maritime Cybersecurity</vt:lpstr>
      <vt:lpstr>Closing the Research Gap</vt:lpstr>
      <vt:lpstr>Questions to Investigate</vt:lpstr>
      <vt:lpstr>PowerPoint Presentation</vt:lpstr>
      <vt:lpstr>Method</vt:lpstr>
      <vt:lpstr>Participant Demographics</vt:lpstr>
      <vt:lpstr>What did we find?</vt:lpstr>
      <vt:lpstr>No Time Left for Cybersecurity</vt:lpstr>
      <vt:lpstr>PowerPoint Presentation</vt:lpstr>
      <vt:lpstr>Mariner-Identified Threat Categorization</vt:lpstr>
      <vt:lpstr>Unprompted, Emerging Threats</vt:lpstr>
      <vt:lpstr>PowerPoint Presentation</vt:lpstr>
      <vt:lpstr>Training Fails to Prepare Mariners for Threats</vt:lpstr>
      <vt:lpstr>PowerPoint Presentation</vt:lpstr>
      <vt:lpstr>Regulations Matter, But Don’t Fit the Crew</vt:lpstr>
      <vt:lpstr>PowerPoint Presentation</vt:lpstr>
      <vt:lpstr>A lot to improve… but there’s hope!</vt:lpstr>
      <vt:lpstr>Recommendations</vt:lpstr>
      <vt:lpstr>A Brighter Future at Sea</vt:lpstr>
      <vt:lpstr>Turning stories into systems….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Raymaker, Anna L</dc:creator>
  <cp:lastModifiedBy>Raymaker, Anna L</cp:lastModifiedBy>
  <cp:revision>274</cp:revision>
  <dcterms:created xsi:type="dcterms:W3CDTF">2025-09-27T16:58:58Z</dcterms:created>
  <dcterms:modified xsi:type="dcterms:W3CDTF">2025-10-13T12:10:22Z</dcterms:modified>
</cp:coreProperties>
</file>